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4" r:id="rId2"/>
    <p:sldId id="362" r:id="rId3"/>
    <p:sldId id="360" r:id="rId4"/>
    <p:sldId id="361" r:id="rId5"/>
    <p:sldId id="359" r:id="rId6"/>
    <p:sldId id="341" r:id="rId7"/>
    <p:sldId id="342" r:id="rId8"/>
    <p:sldId id="346" r:id="rId9"/>
    <p:sldId id="347" r:id="rId10"/>
    <p:sldId id="348" r:id="rId11"/>
    <p:sldId id="349" r:id="rId12"/>
    <p:sldId id="350" r:id="rId13"/>
    <p:sldId id="351" r:id="rId14"/>
    <p:sldId id="352" r:id="rId15"/>
    <p:sldId id="353" r:id="rId16"/>
    <p:sldId id="355" r:id="rId17"/>
    <p:sldId id="356" r:id="rId18"/>
    <p:sldId id="357" r:id="rId19"/>
    <p:sldId id="358" r:id="rId20"/>
    <p:sldId id="343" r:id="rId21"/>
    <p:sldId id="345" r:id="rId22"/>
    <p:sldId id="354" r:id="rId23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42" autoAdjust="0"/>
    <p:restoredTop sz="98844" autoAdjust="0"/>
  </p:normalViewPr>
  <p:slideViewPr>
    <p:cSldViewPr>
      <p:cViewPr>
        <p:scale>
          <a:sx n="75" d="100"/>
          <a:sy n="75" d="100"/>
        </p:scale>
        <p:origin x="-2844" y="-9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FE86B-A056-4262-9FE6-1356342ED708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9E19B-4934-434F-B97F-B4D4958A7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725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mon.tatarstan.ru/rus/demo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mon.tatarstan.ru/rus/2016-god.ht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146197" y="332656"/>
            <a:ext cx="9180512" cy="7090183"/>
            <a:chOff x="0" y="3175"/>
            <a:chExt cx="9144000" cy="7086901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5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Прямоугольник 9"/>
            <p:cNvSpPr/>
            <p:nvPr/>
          </p:nvSpPr>
          <p:spPr>
            <a:xfrm>
              <a:off x="2699792" y="6444044"/>
              <a:ext cx="6264696" cy="6460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>
                  <a:solidFill>
                    <a:schemeClr val="bg1"/>
                  </a:solidFill>
                </a:rPr>
                <a:t>Татарстан </a:t>
              </a:r>
              <a:r>
                <a:rPr lang="ru-RU" dirty="0" err="1">
                  <a:solidFill>
                    <a:schemeClr val="bg1"/>
                  </a:solidFill>
                </a:rPr>
                <a:t>Республикасы</a:t>
              </a:r>
              <a:r>
                <a:rPr lang="ru-RU" dirty="0">
                  <a:solidFill>
                    <a:schemeClr val="bg1"/>
                  </a:solidFill>
                </a:rPr>
                <a:t>  М</a:t>
              </a:r>
              <a:r>
                <a:rPr lang="tt-RU" dirty="0">
                  <a:solidFill>
                    <a:schemeClr val="bg1"/>
                  </a:solidFill>
                </a:rPr>
                <a:t>әгариф һәм фән министрлыгы</a:t>
              </a:r>
              <a:endParaRPr lang="ru-RU" dirty="0">
                <a:solidFill>
                  <a:schemeClr val="bg1"/>
                </a:solidFill>
              </a:endParaRPr>
            </a:p>
            <a:p>
              <a:pPr algn="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187624" y="332656"/>
            <a:ext cx="7632847" cy="5832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endParaRPr lang="tt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 </a:t>
            </a:r>
            <a:r>
              <a:rPr lang="tt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мәгариф </a:t>
            </a: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идарәләренең </a:t>
            </a:r>
            <a:r>
              <a:rPr lang="tt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(бүлекләренең)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милли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мәгариф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төбәкара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хезмәттәшлек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җаваплы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белгечләре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методистлары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киңәшмәсе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материаллары</a:t>
            </a:r>
            <a:endParaRPr lang="ru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tt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Мамадыш</a:t>
            </a:r>
          </a:p>
          <a:p>
            <a:pPr>
              <a:spcBef>
                <a:spcPts val="0"/>
              </a:spcBef>
            </a:pPr>
            <a:r>
              <a:rPr lang="tt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29 гыйнвар 2016 ел</a:t>
            </a:r>
          </a:p>
        </p:txBody>
      </p:sp>
    </p:spTree>
    <p:extLst>
      <p:ext uri="{BB962C8B-B14F-4D97-AF65-F5344CB8AC3E}">
        <p14:creationId xmlns:p14="http://schemas.microsoft.com/office/powerpoint/2010/main" val="36375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44624"/>
            <a:ext cx="9180512" cy="6858000"/>
            <a:chOff x="0" y="3175"/>
            <a:chExt cx="9144000" cy="6854825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5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Прямоугольник 9"/>
            <p:cNvSpPr/>
            <p:nvPr/>
          </p:nvSpPr>
          <p:spPr>
            <a:xfrm>
              <a:off x="2699792" y="6444044"/>
              <a:ext cx="62646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 smtClean="0">
                  <a:solidFill>
                    <a:schemeClr val="bg1"/>
                  </a:solidFill>
                </a:rPr>
                <a:t>Татарстан </a:t>
              </a:r>
              <a:r>
                <a:rPr lang="ru-RU" dirty="0" err="1" smtClean="0">
                  <a:solidFill>
                    <a:schemeClr val="bg1"/>
                  </a:solidFill>
                </a:rPr>
                <a:t>Республикасы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Мәгариф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һәм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фән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министрлыгы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187624" y="332656"/>
            <a:ext cx="7632847" cy="602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Татар теле һәм әдәбият</a:t>
            </a:r>
            <a:r>
              <a:rPr lang="ru-RU" sz="2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ыннан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Халыкара </a:t>
            </a: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олимпиаданың </a:t>
            </a: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йомгаклау турына узучылар    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487744"/>
              </p:ext>
            </p:extLst>
          </p:nvPr>
        </p:nvGraphicFramePr>
        <p:xfrm>
          <a:off x="107504" y="1196752"/>
          <a:ext cx="8801047" cy="4900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8777"/>
                <a:gridCol w="504056"/>
                <a:gridCol w="648072"/>
                <a:gridCol w="504056"/>
                <a:gridCol w="432048"/>
                <a:gridCol w="607494"/>
                <a:gridCol w="544634"/>
                <a:gridCol w="504056"/>
                <a:gridCol w="576064"/>
                <a:gridCol w="648072"/>
                <a:gridCol w="504056"/>
                <a:gridCol w="504056"/>
                <a:gridCol w="679502"/>
                <a:gridCol w="936104"/>
              </a:tblGrid>
              <a:tr h="720080">
                <a:tc rowSpan="2">
                  <a:txBody>
                    <a:bodyPr/>
                    <a:lstStyle/>
                    <a:p>
                      <a:pPr algn="ctr"/>
                      <a:r>
                        <a:rPr lang="tt-RU" sz="1200" dirty="0" smtClean="0"/>
                        <a:t>Муниципал</a:t>
                      </a:r>
                      <a:r>
                        <a:rPr lang="ru-RU" sz="1200" dirty="0" smtClean="0"/>
                        <a:t>ь </a:t>
                      </a:r>
                      <a:r>
                        <a:rPr lang="ru-RU" sz="1200" dirty="0" err="1" smtClean="0"/>
                        <a:t>берәмлек</a:t>
                      </a:r>
                      <a:endParaRPr lang="ru-RU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8 </a:t>
                      </a:r>
                      <a:r>
                        <a:rPr lang="ru-RU" dirty="0" err="1" smtClean="0"/>
                        <a:t>нче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9 </a:t>
                      </a:r>
                      <a:r>
                        <a:rPr lang="ru-RU" dirty="0" err="1" smtClean="0"/>
                        <a:t>нчы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10 </a:t>
                      </a:r>
                      <a:r>
                        <a:rPr lang="ru-RU" dirty="0" err="1" smtClean="0"/>
                        <a:t>нчы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11 </a:t>
                      </a:r>
                      <a:r>
                        <a:rPr lang="ru-RU" dirty="0" err="1" smtClean="0"/>
                        <a:t>нче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Барлыгы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Тат.</a:t>
                      </a:r>
                    </a:p>
                    <a:p>
                      <a:pPr algn="ctr"/>
                      <a:r>
                        <a:rPr lang="tt-RU" sz="900" dirty="0" smtClean="0"/>
                        <a:t>мәк</a:t>
                      </a:r>
                    </a:p>
                    <a:p>
                      <a:pPr algn="ctr"/>
                      <a:r>
                        <a:rPr lang="tt-RU" sz="900" dirty="0" smtClean="0"/>
                        <a:t>тәбе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мәк.тат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Тат.</a:t>
                      </a:r>
                    </a:p>
                    <a:p>
                      <a:pPr algn="ctr"/>
                      <a:r>
                        <a:rPr lang="tt-RU" sz="900" dirty="0" smtClean="0"/>
                        <a:t>мәк</a:t>
                      </a:r>
                    </a:p>
                    <a:p>
                      <a:pPr algn="ctr"/>
                      <a:r>
                        <a:rPr lang="tt-RU" sz="900" dirty="0" smtClean="0"/>
                        <a:t>тәпләре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Тат.</a:t>
                      </a:r>
                    </a:p>
                    <a:p>
                      <a:pPr algn="ctr"/>
                      <a:r>
                        <a:rPr lang="tt-RU" sz="900" dirty="0" smtClean="0"/>
                        <a:t>мәк</a:t>
                      </a:r>
                    </a:p>
                    <a:p>
                      <a:pPr algn="ctr"/>
                      <a:r>
                        <a:rPr lang="tt-RU" sz="900" dirty="0" smtClean="0"/>
                        <a:t>тәпләре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 smtClean="0"/>
                    </a:p>
                    <a:p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</a:t>
                      </a:r>
                    </a:p>
                    <a:p>
                      <a:pPr algn="ctr"/>
                      <a:r>
                        <a:rPr lang="tt-RU" sz="900" dirty="0" smtClean="0"/>
                        <a:t>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Тат.</a:t>
                      </a:r>
                    </a:p>
                    <a:p>
                      <a:pPr algn="ctr"/>
                      <a:r>
                        <a:rPr lang="tt-RU" sz="900" dirty="0" smtClean="0"/>
                        <a:t>мәк</a:t>
                      </a:r>
                    </a:p>
                    <a:p>
                      <a:pPr algn="ctr"/>
                      <a:r>
                        <a:rPr lang="tt-RU" sz="900" dirty="0" smtClean="0"/>
                        <a:t>тәпләре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ӘГЕРҖЕ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АЗНАКАЙ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АКСУБАЙ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9432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АКТАНЫШ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АЛЕКСЕЕВСК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ӘЛКИ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ӘЛМӘТ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АПАС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АРЧА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85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57443" y="44624"/>
            <a:ext cx="9180512" cy="6858000"/>
            <a:chOff x="0" y="3175"/>
            <a:chExt cx="9144000" cy="6854825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5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Прямоугольник 9"/>
            <p:cNvSpPr/>
            <p:nvPr/>
          </p:nvSpPr>
          <p:spPr>
            <a:xfrm>
              <a:off x="2699792" y="6444044"/>
              <a:ext cx="62646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 smtClean="0">
                  <a:solidFill>
                    <a:schemeClr val="bg1"/>
                  </a:solidFill>
                </a:rPr>
                <a:t>Татарстан </a:t>
              </a:r>
              <a:r>
                <a:rPr lang="ru-RU" dirty="0" err="1" smtClean="0">
                  <a:solidFill>
                    <a:schemeClr val="bg1"/>
                  </a:solidFill>
                </a:rPr>
                <a:t>Республикасы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Мәгариф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һәм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фән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министрлыгы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187624" y="332656"/>
            <a:ext cx="7632847" cy="602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tt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Татар теле һәм әдәбият</a:t>
            </a: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ыннан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Халыкара олимпиаданың йомгаклау турына узучылар </a:t>
            </a: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327035"/>
              </p:ext>
            </p:extLst>
          </p:nvPr>
        </p:nvGraphicFramePr>
        <p:xfrm>
          <a:off x="179512" y="935544"/>
          <a:ext cx="8784976" cy="5373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2756"/>
                <a:gridCol w="490694"/>
                <a:gridCol w="630892"/>
                <a:gridCol w="490694"/>
                <a:gridCol w="420594"/>
                <a:gridCol w="591389"/>
                <a:gridCol w="530195"/>
                <a:gridCol w="490694"/>
                <a:gridCol w="560792"/>
                <a:gridCol w="630892"/>
                <a:gridCol w="490694"/>
                <a:gridCol w="490694"/>
                <a:gridCol w="661488"/>
                <a:gridCol w="912508"/>
              </a:tblGrid>
              <a:tr h="770434">
                <a:tc rowSpan="2">
                  <a:txBody>
                    <a:bodyPr/>
                    <a:lstStyle/>
                    <a:p>
                      <a:pPr algn="ctr"/>
                      <a:r>
                        <a:rPr lang="tt-RU" sz="1200" dirty="0" smtClean="0"/>
                        <a:t>Муниципал</a:t>
                      </a:r>
                      <a:r>
                        <a:rPr lang="ru-RU" sz="1200" dirty="0" smtClean="0"/>
                        <a:t>ь </a:t>
                      </a:r>
                      <a:r>
                        <a:rPr lang="ru-RU" sz="1200" dirty="0" err="1" smtClean="0"/>
                        <a:t>берәмлек</a:t>
                      </a:r>
                      <a:endParaRPr lang="ru-RU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8 </a:t>
                      </a:r>
                      <a:r>
                        <a:rPr lang="ru-RU" dirty="0" err="1" smtClean="0"/>
                        <a:t>нче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9 </a:t>
                      </a:r>
                      <a:r>
                        <a:rPr lang="ru-RU" dirty="0" err="1" smtClean="0"/>
                        <a:t>нчы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10 </a:t>
                      </a:r>
                      <a:r>
                        <a:rPr lang="ru-RU" dirty="0" err="1" smtClean="0"/>
                        <a:t>нчы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11 </a:t>
                      </a:r>
                      <a:r>
                        <a:rPr lang="ru-RU" dirty="0" err="1" smtClean="0"/>
                        <a:t>нче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Барлыгы</a:t>
                      </a:r>
                      <a:endParaRPr lang="ru-RU" sz="1200" dirty="0"/>
                    </a:p>
                  </a:txBody>
                  <a:tcPr/>
                </a:tc>
              </a:tr>
              <a:tr h="1108789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Тат.</a:t>
                      </a:r>
                    </a:p>
                    <a:p>
                      <a:pPr algn="ctr"/>
                      <a:r>
                        <a:rPr lang="tt-RU" sz="900" dirty="0" smtClean="0"/>
                        <a:t>мәк</a:t>
                      </a:r>
                    </a:p>
                    <a:p>
                      <a:pPr algn="ctr"/>
                      <a:r>
                        <a:rPr lang="tt-RU" sz="900" dirty="0" smtClean="0"/>
                        <a:t>тәпләре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Тат.</a:t>
                      </a:r>
                    </a:p>
                    <a:p>
                      <a:pPr algn="ctr"/>
                      <a:r>
                        <a:rPr lang="tt-RU" sz="900" dirty="0" smtClean="0"/>
                        <a:t>мәк</a:t>
                      </a:r>
                    </a:p>
                    <a:p>
                      <a:pPr algn="ctr"/>
                      <a:r>
                        <a:rPr lang="tt-RU" sz="900" dirty="0" smtClean="0"/>
                        <a:t>тәпләре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Тат.</a:t>
                      </a:r>
                    </a:p>
                    <a:p>
                      <a:pPr algn="ctr"/>
                      <a:r>
                        <a:rPr lang="tt-RU" sz="900" dirty="0" smtClean="0"/>
                        <a:t>мәк</a:t>
                      </a:r>
                    </a:p>
                    <a:p>
                      <a:pPr algn="ctr"/>
                      <a:r>
                        <a:rPr lang="tt-RU" sz="900" dirty="0" smtClean="0"/>
                        <a:t>тәпләре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 smtClean="0"/>
                    </a:p>
                    <a:p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</a:t>
                      </a:r>
                    </a:p>
                    <a:p>
                      <a:pPr algn="ctr"/>
                      <a:r>
                        <a:rPr lang="tt-RU" sz="900" dirty="0" smtClean="0"/>
                        <a:t>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Тат.</a:t>
                      </a:r>
                    </a:p>
                    <a:p>
                      <a:pPr algn="ctr"/>
                      <a:r>
                        <a:rPr lang="tt-RU" sz="900" dirty="0" smtClean="0"/>
                        <a:t>мәк</a:t>
                      </a:r>
                    </a:p>
                    <a:p>
                      <a:pPr algn="ctr"/>
                      <a:r>
                        <a:rPr lang="tt-RU" sz="900" dirty="0" smtClean="0"/>
                        <a:t>тәпләре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/>
                </a:tc>
              </a:tr>
              <a:tr h="396773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ӘТНӘ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6773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БАУЛЫ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6773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БАЛТАЧ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</a:tr>
              <a:tr h="320371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БӨГЕЛМӘ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</a:tr>
              <a:tr h="396773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БУА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</a:tr>
              <a:tr h="396773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ЮГАРЫ ОСЛАН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6773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БИЕК</a:t>
                      </a:r>
                      <a:r>
                        <a:rPr lang="tt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ТАУ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</a:tr>
              <a:tr h="396773">
                <a:tc>
                  <a:txBody>
                    <a:bodyPr/>
                    <a:lstStyle/>
                    <a:p>
                      <a:r>
                        <a:rPr lang="tt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ЧҮПРӘЛЕ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396773">
                <a:tc>
                  <a:txBody>
                    <a:bodyPr/>
                    <a:lstStyle/>
                    <a:p>
                      <a:r>
                        <a:rPr lang="tt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АЛАБУГА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618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44624"/>
            <a:ext cx="9180512" cy="6858000"/>
            <a:chOff x="0" y="3175"/>
            <a:chExt cx="9144000" cy="6854825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5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Прямоугольник 9"/>
            <p:cNvSpPr/>
            <p:nvPr/>
          </p:nvSpPr>
          <p:spPr>
            <a:xfrm>
              <a:off x="2699792" y="6444044"/>
              <a:ext cx="62646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 smtClean="0">
                  <a:solidFill>
                    <a:schemeClr val="bg1"/>
                  </a:solidFill>
                </a:rPr>
                <a:t> Татарстан </a:t>
              </a:r>
              <a:r>
                <a:rPr lang="ru-RU" dirty="0" err="1" smtClean="0">
                  <a:solidFill>
                    <a:schemeClr val="bg1"/>
                  </a:solidFill>
                </a:rPr>
                <a:t>Республикасы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Мәгариф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һәм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фән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министрлыгы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187624" y="332656"/>
            <a:ext cx="7632847" cy="602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tt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Татар теле һәм әдәбият</a:t>
            </a: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ыннан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Халыкара олимпиаданың йомгаклау турына узучылар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868641"/>
              </p:ext>
            </p:extLst>
          </p:nvPr>
        </p:nvGraphicFramePr>
        <p:xfrm>
          <a:off x="180018" y="935544"/>
          <a:ext cx="8784470" cy="5301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9844"/>
                <a:gridCol w="482621"/>
                <a:gridCol w="620513"/>
                <a:gridCol w="482621"/>
                <a:gridCol w="413675"/>
                <a:gridCol w="581661"/>
                <a:gridCol w="521473"/>
                <a:gridCol w="482621"/>
                <a:gridCol w="551566"/>
                <a:gridCol w="620513"/>
                <a:gridCol w="482621"/>
                <a:gridCol w="482621"/>
                <a:gridCol w="650606"/>
                <a:gridCol w="1041514"/>
              </a:tblGrid>
              <a:tr h="760110">
                <a:tc rowSpan="2">
                  <a:txBody>
                    <a:bodyPr/>
                    <a:lstStyle/>
                    <a:p>
                      <a:pPr algn="ctr"/>
                      <a:r>
                        <a:rPr lang="tt-RU" sz="1200" dirty="0" smtClean="0"/>
                        <a:t>Муниципал</a:t>
                      </a:r>
                      <a:r>
                        <a:rPr lang="ru-RU" sz="1200" dirty="0" smtClean="0"/>
                        <a:t>ь </a:t>
                      </a:r>
                      <a:r>
                        <a:rPr lang="ru-RU" sz="1200" dirty="0" err="1" smtClean="0"/>
                        <a:t>берәмлек</a:t>
                      </a:r>
                      <a:endParaRPr lang="ru-RU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8 </a:t>
                      </a:r>
                      <a:r>
                        <a:rPr lang="ru-RU" dirty="0" err="1" smtClean="0"/>
                        <a:t>нче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9 </a:t>
                      </a:r>
                      <a:r>
                        <a:rPr lang="ru-RU" dirty="0" err="1" smtClean="0"/>
                        <a:t>нчы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10 </a:t>
                      </a:r>
                      <a:r>
                        <a:rPr lang="ru-RU" dirty="0" err="1" smtClean="0"/>
                        <a:t>нчы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11 </a:t>
                      </a:r>
                      <a:r>
                        <a:rPr lang="ru-RU" dirty="0" err="1" smtClean="0"/>
                        <a:t>нче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Барлыгы</a:t>
                      </a:r>
                      <a:endParaRPr lang="ru-RU" sz="1200" dirty="0"/>
                    </a:p>
                  </a:txBody>
                  <a:tcPr/>
                </a:tc>
              </a:tr>
              <a:tr h="1093930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Тат.</a:t>
                      </a:r>
                    </a:p>
                    <a:p>
                      <a:pPr algn="ctr"/>
                      <a:r>
                        <a:rPr lang="tt-RU" sz="1000" dirty="0" smtClean="0"/>
                        <a:t>мәк</a:t>
                      </a:r>
                    </a:p>
                    <a:p>
                      <a:pPr algn="ctr"/>
                      <a:r>
                        <a:rPr lang="tt-RU" sz="1000" dirty="0" smtClean="0"/>
                        <a:t>тәпләре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</a:t>
                      </a:r>
                    </a:p>
                    <a:p>
                      <a:pPr algn="ctr"/>
                      <a:r>
                        <a:rPr lang="tt-RU" sz="1000" dirty="0" smtClean="0"/>
                        <a:t>мәк.тат.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Тат.</a:t>
                      </a:r>
                    </a:p>
                    <a:p>
                      <a:pPr algn="ctr"/>
                      <a:r>
                        <a:rPr lang="tt-RU" sz="1000" dirty="0" smtClean="0"/>
                        <a:t>мәк</a:t>
                      </a:r>
                    </a:p>
                    <a:p>
                      <a:pPr algn="ctr"/>
                      <a:r>
                        <a:rPr lang="tt-RU" sz="1000" dirty="0" smtClean="0"/>
                        <a:t>тәпләре</a:t>
                      </a:r>
                      <a:endParaRPr lang="ru-RU" sz="10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</a:t>
                      </a:r>
                      <a:endParaRPr lang="ru-RU" sz="9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Тат.</a:t>
                      </a:r>
                    </a:p>
                    <a:p>
                      <a:pPr algn="ctr"/>
                      <a:r>
                        <a:rPr lang="tt-RU" sz="1000" dirty="0" smtClean="0"/>
                        <a:t>мәк</a:t>
                      </a:r>
                    </a:p>
                    <a:p>
                      <a:pPr algn="ctr"/>
                      <a:r>
                        <a:rPr lang="tt-RU" sz="1000" dirty="0" smtClean="0"/>
                        <a:t>тәпләре</a:t>
                      </a:r>
                      <a:endParaRPr lang="ru-RU" sz="10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 smtClean="0"/>
                    </a:p>
                    <a:p>
                      <a:endParaRPr lang="ru-RU" sz="10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</a:t>
                      </a:r>
                    </a:p>
                    <a:p>
                      <a:pPr algn="ctr"/>
                      <a:r>
                        <a:rPr lang="tt-RU" sz="1000" dirty="0" smtClean="0"/>
                        <a:t>мәк.</a:t>
                      </a:r>
                    </a:p>
                    <a:p>
                      <a:pPr algn="ctr"/>
                      <a:r>
                        <a:rPr lang="tt-RU" sz="1000" dirty="0" smtClean="0"/>
                        <a:t>тат.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Тат.</a:t>
                      </a:r>
                    </a:p>
                    <a:p>
                      <a:pPr algn="ctr"/>
                      <a:r>
                        <a:rPr lang="tt-RU" sz="1000" dirty="0" smtClean="0"/>
                        <a:t>мәк</a:t>
                      </a:r>
                    </a:p>
                    <a:p>
                      <a:pPr algn="ctr"/>
                      <a:r>
                        <a:rPr lang="tt-RU" sz="1000" dirty="0" smtClean="0"/>
                        <a:t>тәпләре</a:t>
                      </a:r>
                      <a:endParaRPr lang="ru-RU" sz="10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1456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ЗӘЙ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1456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ЯШЕЛ ҮЗӘН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</a:tr>
              <a:tr h="391456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КАЙБЫЧ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</a:tr>
              <a:tr h="316078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КАМА ТАМАГЫ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1456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КУКМАРА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</a:tr>
              <a:tr h="391456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ЛАЕШ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</a:tr>
              <a:tr h="391456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ЛЕНИНОГОРСК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1456">
                <a:tc>
                  <a:txBody>
                    <a:bodyPr/>
                    <a:lstStyle/>
                    <a:p>
                      <a:r>
                        <a:rPr lang="tt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МАМАДЫШ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</a:tr>
              <a:tr h="391456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МЕНДЕЛЕЕВСК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98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44624"/>
            <a:ext cx="9180512" cy="6858000"/>
            <a:chOff x="0" y="3175"/>
            <a:chExt cx="9144000" cy="6854825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5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Прямоугольник 9"/>
            <p:cNvSpPr/>
            <p:nvPr/>
          </p:nvSpPr>
          <p:spPr>
            <a:xfrm>
              <a:off x="2699792" y="6444044"/>
              <a:ext cx="62646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 smtClean="0">
                  <a:solidFill>
                    <a:schemeClr val="bg1"/>
                  </a:solidFill>
                </a:rPr>
                <a:t>Татарстан </a:t>
              </a:r>
              <a:r>
                <a:rPr lang="ru-RU" dirty="0" err="1" smtClean="0">
                  <a:solidFill>
                    <a:schemeClr val="bg1"/>
                  </a:solidFill>
                </a:rPr>
                <a:t>Республикасы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Мәгариф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һәм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фән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министрлыгы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187624" y="332656"/>
            <a:ext cx="7632847" cy="602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tt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Татар теле һәм әдәбият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Халыкара олимпиадасында йомгаклау турына узучылар   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569741"/>
              </p:ext>
            </p:extLst>
          </p:nvPr>
        </p:nvGraphicFramePr>
        <p:xfrm>
          <a:off x="180015" y="935546"/>
          <a:ext cx="8640457" cy="5470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7386"/>
                <a:gridCol w="474709"/>
                <a:gridCol w="610341"/>
                <a:gridCol w="474709"/>
                <a:gridCol w="406892"/>
                <a:gridCol w="572126"/>
                <a:gridCol w="512924"/>
                <a:gridCol w="474709"/>
                <a:gridCol w="542523"/>
                <a:gridCol w="610341"/>
                <a:gridCol w="474709"/>
                <a:gridCol w="474709"/>
                <a:gridCol w="639939"/>
                <a:gridCol w="1024440"/>
              </a:tblGrid>
              <a:tr h="780758">
                <a:tc rowSpan="2">
                  <a:txBody>
                    <a:bodyPr/>
                    <a:lstStyle/>
                    <a:p>
                      <a:pPr algn="ctr"/>
                      <a:r>
                        <a:rPr lang="tt-RU" sz="1600" dirty="0" smtClean="0"/>
                        <a:t>Муниципал</a:t>
                      </a:r>
                      <a:r>
                        <a:rPr lang="ru-RU" sz="1600" dirty="0" smtClean="0"/>
                        <a:t>ь </a:t>
                      </a:r>
                      <a:r>
                        <a:rPr lang="ru-RU" sz="1600" dirty="0" err="1" smtClean="0"/>
                        <a:t>берәмлек</a:t>
                      </a:r>
                      <a:endParaRPr lang="ru-RU" sz="16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8 </a:t>
                      </a:r>
                      <a:r>
                        <a:rPr lang="ru-RU" dirty="0" err="1" smtClean="0"/>
                        <a:t>нче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9 </a:t>
                      </a:r>
                      <a:r>
                        <a:rPr lang="ru-RU" dirty="0" err="1" smtClean="0"/>
                        <a:t>нчы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10 </a:t>
                      </a:r>
                      <a:r>
                        <a:rPr lang="ru-RU" dirty="0" err="1" smtClean="0"/>
                        <a:t>нчы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11 </a:t>
                      </a:r>
                      <a:r>
                        <a:rPr lang="ru-RU" dirty="0" err="1" smtClean="0"/>
                        <a:t>нче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err="1" smtClean="0"/>
                        <a:t>Барлыгы</a:t>
                      </a:r>
                      <a:endParaRPr lang="ru-RU" sz="1400" dirty="0"/>
                    </a:p>
                  </a:txBody>
                  <a:tcPr/>
                </a:tc>
              </a:tr>
              <a:tr h="1123644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Тат.</a:t>
                      </a:r>
                    </a:p>
                    <a:p>
                      <a:pPr algn="ctr"/>
                      <a:r>
                        <a:rPr lang="tt-RU" sz="900" dirty="0" smtClean="0"/>
                        <a:t>мәк</a:t>
                      </a:r>
                    </a:p>
                    <a:p>
                      <a:pPr algn="ctr"/>
                      <a:r>
                        <a:rPr lang="tt-RU" sz="900" dirty="0" smtClean="0"/>
                        <a:t>тәпләре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Тат.</a:t>
                      </a:r>
                    </a:p>
                    <a:p>
                      <a:pPr algn="ctr"/>
                      <a:r>
                        <a:rPr lang="tt-RU" sz="900" dirty="0" smtClean="0"/>
                        <a:t>мәк</a:t>
                      </a:r>
                    </a:p>
                    <a:p>
                      <a:pPr algn="ctr"/>
                      <a:r>
                        <a:rPr lang="tt-RU" sz="900" dirty="0" smtClean="0"/>
                        <a:t>тәпләре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Тат.</a:t>
                      </a:r>
                    </a:p>
                    <a:p>
                      <a:pPr algn="ctr"/>
                      <a:r>
                        <a:rPr lang="tt-RU" sz="900" dirty="0" smtClean="0"/>
                        <a:t>мәк</a:t>
                      </a:r>
                    </a:p>
                    <a:p>
                      <a:pPr algn="ctr"/>
                      <a:r>
                        <a:rPr lang="tt-RU" sz="900" dirty="0" smtClean="0"/>
                        <a:t>тәпләре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 smtClean="0"/>
                    </a:p>
                    <a:p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</a:t>
                      </a:r>
                    </a:p>
                    <a:p>
                      <a:pPr algn="ctr"/>
                      <a:r>
                        <a:rPr lang="tt-RU" sz="900" dirty="0" smtClean="0"/>
                        <a:t>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Тат.</a:t>
                      </a:r>
                    </a:p>
                    <a:p>
                      <a:pPr algn="ctr"/>
                      <a:r>
                        <a:rPr lang="tt-RU" sz="900" dirty="0" smtClean="0"/>
                        <a:t>мәк</a:t>
                      </a:r>
                    </a:p>
                    <a:p>
                      <a:pPr algn="ctr"/>
                      <a:r>
                        <a:rPr lang="tt-RU" sz="900" dirty="0" smtClean="0"/>
                        <a:t>тәпләре</a:t>
                      </a:r>
                      <a:endParaRPr lang="ru-RU" sz="900" dirty="0" smtClean="0"/>
                    </a:p>
                    <a:p>
                      <a:endParaRPr lang="ru-RU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0209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МИНЗӘЛӘ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</a:tr>
              <a:tr h="40209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МӨСЛИМ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</a:tr>
              <a:tr h="40209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ТҮБӘН КАМА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</a:tr>
              <a:tr h="324664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ЯҢА ЧИШМӘ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</a:tr>
              <a:tr h="40209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НУРЛАТ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</a:tr>
              <a:tr h="40209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ПИТРӘЧ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</a:tr>
              <a:tr h="40209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БАЛЫК БИСТӘСЕ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02090">
                <a:tc>
                  <a:txBody>
                    <a:bodyPr/>
                    <a:lstStyle/>
                    <a:p>
                      <a:r>
                        <a:rPr lang="tt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САБА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</a:tr>
              <a:tr h="40209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САРМАН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26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44624"/>
            <a:ext cx="9180512" cy="6858000"/>
            <a:chOff x="0" y="3175"/>
            <a:chExt cx="9144000" cy="6854825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5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Прямоугольник 9"/>
            <p:cNvSpPr/>
            <p:nvPr/>
          </p:nvSpPr>
          <p:spPr>
            <a:xfrm>
              <a:off x="2699792" y="6444044"/>
              <a:ext cx="62646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 smtClean="0">
                  <a:solidFill>
                    <a:schemeClr val="bg1"/>
                  </a:solidFill>
                </a:rPr>
                <a:t>Татарстан </a:t>
              </a:r>
              <a:r>
                <a:rPr lang="ru-RU" dirty="0" err="1" smtClean="0">
                  <a:solidFill>
                    <a:schemeClr val="bg1"/>
                  </a:solidFill>
                </a:rPr>
                <a:t>Республикасы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Мәгариф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һәм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фән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министрлыгы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187624" y="332656"/>
            <a:ext cx="7632847" cy="602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tt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Татар теле һәм әдәбият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Халыкара олимпиадасында йомгаклау турына узучылар   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891179"/>
              </p:ext>
            </p:extLst>
          </p:nvPr>
        </p:nvGraphicFramePr>
        <p:xfrm>
          <a:off x="203059" y="900645"/>
          <a:ext cx="8640457" cy="5043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7386"/>
                <a:gridCol w="474709"/>
                <a:gridCol w="610341"/>
                <a:gridCol w="474709"/>
                <a:gridCol w="406892"/>
                <a:gridCol w="572126"/>
                <a:gridCol w="512924"/>
                <a:gridCol w="474709"/>
                <a:gridCol w="542523"/>
                <a:gridCol w="610341"/>
                <a:gridCol w="474709"/>
                <a:gridCol w="474709"/>
                <a:gridCol w="639939"/>
                <a:gridCol w="1024440"/>
              </a:tblGrid>
              <a:tr h="780758">
                <a:tc rowSpan="2">
                  <a:txBody>
                    <a:bodyPr/>
                    <a:lstStyle/>
                    <a:p>
                      <a:pPr algn="ctr"/>
                      <a:r>
                        <a:rPr lang="tt-RU" sz="1600" dirty="0" smtClean="0"/>
                        <a:t>Муниципал</a:t>
                      </a:r>
                      <a:r>
                        <a:rPr lang="ru-RU" sz="1600" dirty="0" smtClean="0"/>
                        <a:t>ь район</a:t>
                      </a:r>
                      <a:endParaRPr lang="ru-RU" sz="16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8 </a:t>
                      </a:r>
                      <a:r>
                        <a:rPr lang="ru-RU" dirty="0" err="1" smtClean="0"/>
                        <a:t>нче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9 </a:t>
                      </a:r>
                      <a:r>
                        <a:rPr lang="ru-RU" dirty="0" err="1" smtClean="0"/>
                        <a:t>нчы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10 </a:t>
                      </a:r>
                      <a:r>
                        <a:rPr lang="ru-RU" dirty="0" err="1" smtClean="0"/>
                        <a:t>нчы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11 </a:t>
                      </a:r>
                      <a:r>
                        <a:rPr lang="ru-RU" dirty="0" err="1" smtClean="0"/>
                        <a:t>нче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Район </a:t>
                      </a:r>
                      <a:r>
                        <a:rPr lang="ru-RU" sz="1600" dirty="0" err="1" smtClean="0"/>
                        <a:t>буенча</a:t>
                      </a:r>
                      <a:endParaRPr lang="ru-RU" sz="1600" dirty="0" smtClean="0"/>
                    </a:p>
                    <a:p>
                      <a:pPr algn="ctr"/>
                      <a:r>
                        <a:rPr lang="ru-RU" sz="1600" dirty="0" err="1" smtClean="0"/>
                        <a:t>барлыгы</a:t>
                      </a:r>
                      <a:endParaRPr lang="ru-RU" sz="1600" dirty="0" smtClean="0"/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1123644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Тат.</a:t>
                      </a:r>
                    </a:p>
                    <a:p>
                      <a:pPr algn="ctr"/>
                      <a:r>
                        <a:rPr lang="tt-RU" sz="1000" dirty="0" smtClean="0"/>
                        <a:t>мәк</a:t>
                      </a:r>
                    </a:p>
                    <a:p>
                      <a:pPr algn="ctr"/>
                      <a:r>
                        <a:rPr lang="tt-RU" sz="1000" dirty="0" smtClean="0"/>
                        <a:t>тәпләре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</a:t>
                      </a:r>
                    </a:p>
                    <a:p>
                      <a:pPr algn="ctr"/>
                      <a:r>
                        <a:rPr lang="tt-RU" sz="1000" dirty="0" smtClean="0"/>
                        <a:t>мәк.тат.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Тат.</a:t>
                      </a:r>
                    </a:p>
                    <a:p>
                      <a:pPr algn="ctr"/>
                      <a:r>
                        <a:rPr lang="tt-RU" sz="1000" dirty="0" smtClean="0"/>
                        <a:t>мәк</a:t>
                      </a:r>
                    </a:p>
                    <a:p>
                      <a:pPr algn="ctr"/>
                      <a:r>
                        <a:rPr lang="tt-RU" sz="1000" dirty="0" smtClean="0"/>
                        <a:t>тәпләре</a:t>
                      </a:r>
                      <a:endParaRPr lang="ru-RU" sz="10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</a:t>
                      </a:r>
                      <a:endParaRPr lang="ru-RU" sz="9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Тат.</a:t>
                      </a:r>
                    </a:p>
                    <a:p>
                      <a:pPr algn="ctr"/>
                      <a:r>
                        <a:rPr lang="tt-RU" sz="1000" dirty="0" smtClean="0"/>
                        <a:t>мәк</a:t>
                      </a:r>
                    </a:p>
                    <a:p>
                      <a:pPr algn="ctr"/>
                      <a:r>
                        <a:rPr lang="tt-RU" sz="1000" dirty="0" smtClean="0"/>
                        <a:t>тәпләре</a:t>
                      </a:r>
                      <a:endParaRPr lang="ru-RU" sz="10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 smtClean="0"/>
                    </a:p>
                    <a:p>
                      <a:endParaRPr lang="ru-RU" sz="10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</a:t>
                      </a:r>
                    </a:p>
                    <a:p>
                      <a:pPr algn="ctr"/>
                      <a:r>
                        <a:rPr lang="tt-RU" sz="1000" dirty="0" smtClean="0"/>
                        <a:t>мәк.</a:t>
                      </a:r>
                    </a:p>
                    <a:p>
                      <a:pPr algn="ctr"/>
                      <a:r>
                        <a:rPr lang="tt-RU" sz="1000" dirty="0" smtClean="0"/>
                        <a:t>тат.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Тат.</a:t>
                      </a:r>
                    </a:p>
                    <a:p>
                      <a:pPr algn="ctr"/>
                      <a:r>
                        <a:rPr lang="tt-RU" sz="1000" dirty="0" smtClean="0"/>
                        <a:t>мәк</a:t>
                      </a:r>
                    </a:p>
                    <a:p>
                      <a:pPr algn="ctr"/>
                      <a:r>
                        <a:rPr lang="tt-RU" sz="1000" dirty="0" smtClean="0"/>
                        <a:t>тәпләре</a:t>
                      </a:r>
                      <a:endParaRPr lang="ru-RU" sz="10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0209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СПАС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</a:tr>
              <a:tr h="40209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ТӘТЕШ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0209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ТУКАЙ 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</a:tr>
              <a:tr h="324664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ТЕЛӘЧЕ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</a:tr>
              <a:tr h="40209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ЧИРМЕШӘН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</a:tr>
              <a:tr h="40209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ЧИСТАЙ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02090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ЮТАЗЫ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</a:tr>
              <a:tr h="402090">
                <a:tc>
                  <a:txBody>
                    <a:bodyPr/>
                    <a:lstStyle/>
                    <a:p>
                      <a:r>
                        <a:rPr lang="tt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 ЧАЛЛЫ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276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-52040" y="-184773"/>
            <a:ext cx="9180512" cy="6673249"/>
            <a:chOff x="-56644" y="2522288"/>
            <a:chExt cx="9144000" cy="6854825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56644" y="2522288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Прямоугольник 11"/>
            <p:cNvSpPr/>
            <p:nvPr/>
          </p:nvSpPr>
          <p:spPr>
            <a:xfrm>
              <a:off x="0" y="6444044"/>
              <a:ext cx="89644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 smtClean="0">
                  <a:solidFill>
                    <a:schemeClr val="bg1"/>
                  </a:solidFill>
                </a:rPr>
                <a:t>Министерство образования и науки Республики Татарстан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1403648" y="274637"/>
            <a:ext cx="7488832" cy="922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105272" y="3429001"/>
            <a:ext cx="7715200" cy="2688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3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6400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397141"/>
            <a:ext cx="7272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Татар теле һәм әдәбият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 </a:t>
            </a:r>
            <a:r>
              <a:rPr lang="ru-RU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Халыкара олимпиадасында йомгаклау турына узучылар    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710573" y="6488476"/>
            <a:ext cx="61819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Татарстан </a:t>
            </a:r>
            <a:r>
              <a:rPr lang="ru-RU" dirty="0" err="1" smtClean="0">
                <a:solidFill>
                  <a:schemeClr val="bg1"/>
                </a:solidFill>
              </a:rPr>
              <a:t>Республикасы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Мәгариф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һәм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фән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министрлыгы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46864"/>
              </p:ext>
            </p:extLst>
          </p:nvPr>
        </p:nvGraphicFramePr>
        <p:xfrm>
          <a:off x="179512" y="1151447"/>
          <a:ext cx="8712968" cy="4898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1029"/>
                <a:gridCol w="466824"/>
                <a:gridCol w="600205"/>
                <a:gridCol w="466824"/>
                <a:gridCol w="400134"/>
                <a:gridCol w="562623"/>
                <a:gridCol w="504405"/>
                <a:gridCol w="466824"/>
                <a:gridCol w="533512"/>
                <a:gridCol w="600205"/>
                <a:gridCol w="466824"/>
                <a:gridCol w="466824"/>
                <a:gridCol w="629310"/>
                <a:gridCol w="1007425"/>
              </a:tblGrid>
              <a:tr h="686547">
                <a:tc rowSpan="2">
                  <a:txBody>
                    <a:bodyPr/>
                    <a:lstStyle/>
                    <a:p>
                      <a:pPr algn="ctr"/>
                      <a:r>
                        <a:rPr lang="tt-RU" sz="1600" dirty="0" smtClean="0"/>
                        <a:t>Муниципал</a:t>
                      </a:r>
                      <a:r>
                        <a:rPr lang="ru-RU" sz="1600" dirty="0" smtClean="0"/>
                        <a:t>ь район</a:t>
                      </a:r>
                      <a:endParaRPr lang="ru-RU" sz="16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8 </a:t>
                      </a:r>
                      <a:r>
                        <a:rPr lang="ru-RU" dirty="0" err="1" smtClean="0"/>
                        <a:t>нче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9 </a:t>
                      </a:r>
                      <a:r>
                        <a:rPr lang="ru-RU" dirty="0" err="1" smtClean="0"/>
                        <a:t>нчы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10 </a:t>
                      </a:r>
                      <a:r>
                        <a:rPr lang="ru-RU" dirty="0" err="1" smtClean="0"/>
                        <a:t>нчы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11 </a:t>
                      </a:r>
                      <a:r>
                        <a:rPr lang="ru-RU" dirty="0" err="1" smtClean="0"/>
                        <a:t>нче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Район </a:t>
                      </a:r>
                      <a:r>
                        <a:rPr lang="ru-RU" sz="1600" dirty="0" err="1" smtClean="0"/>
                        <a:t>буенча</a:t>
                      </a:r>
                      <a:endParaRPr lang="ru-RU" sz="1600" dirty="0" smtClean="0"/>
                    </a:p>
                    <a:p>
                      <a:pPr algn="ctr"/>
                      <a:r>
                        <a:rPr lang="ru-RU" sz="1600" dirty="0" err="1" smtClean="0"/>
                        <a:t>барлыгы</a:t>
                      </a:r>
                      <a:endParaRPr lang="ru-RU" sz="1600" dirty="0" smtClean="0"/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1007824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Тат.</a:t>
                      </a:r>
                    </a:p>
                    <a:p>
                      <a:pPr algn="ctr"/>
                      <a:r>
                        <a:rPr lang="tt-RU" sz="1000" dirty="0" smtClean="0"/>
                        <a:t>мәк</a:t>
                      </a:r>
                    </a:p>
                    <a:p>
                      <a:pPr algn="ctr"/>
                      <a:r>
                        <a:rPr lang="tt-RU" sz="1000" dirty="0" smtClean="0"/>
                        <a:t>тәпләре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</a:t>
                      </a:r>
                    </a:p>
                    <a:p>
                      <a:pPr algn="ctr"/>
                      <a:r>
                        <a:rPr lang="tt-RU" sz="1000" dirty="0" smtClean="0"/>
                        <a:t>мәк.тат.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Тат.</a:t>
                      </a:r>
                    </a:p>
                    <a:p>
                      <a:pPr algn="ctr"/>
                      <a:r>
                        <a:rPr lang="tt-RU" sz="1000" dirty="0" smtClean="0"/>
                        <a:t>мәк</a:t>
                      </a:r>
                    </a:p>
                    <a:p>
                      <a:pPr algn="ctr"/>
                      <a:r>
                        <a:rPr lang="tt-RU" sz="1000" dirty="0" smtClean="0"/>
                        <a:t>тәпләре</a:t>
                      </a:r>
                      <a:endParaRPr lang="ru-RU" sz="10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900" dirty="0" smtClean="0"/>
                        <a:t>Рус</a:t>
                      </a:r>
                    </a:p>
                    <a:p>
                      <a:pPr algn="ctr"/>
                      <a:r>
                        <a:rPr lang="tt-RU" sz="900" dirty="0" smtClean="0"/>
                        <a:t>мәк.тат.</a:t>
                      </a:r>
                    </a:p>
                    <a:p>
                      <a:pPr algn="ctr"/>
                      <a:r>
                        <a:rPr lang="tt-RU" sz="900" dirty="0" smtClean="0"/>
                        <a:t>торкем</a:t>
                      </a:r>
                      <a:endParaRPr lang="ru-RU" sz="9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Тат.</a:t>
                      </a:r>
                    </a:p>
                    <a:p>
                      <a:pPr algn="ctr"/>
                      <a:r>
                        <a:rPr lang="tt-RU" sz="1000" dirty="0" smtClean="0"/>
                        <a:t>мәк</a:t>
                      </a:r>
                    </a:p>
                    <a:p>
                      <a:pPr algn="ctr"/>
                      <a:r>
                        <a:rPr lang="tt-RU" sz="1000" dirty="0" smtClean="0"/>
                        <a:t>тәпләре</a:t>
                      </a:r>
                      <a:endParaRPr lang="ru-RU" sz="10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 smtClean="0"/>
                    </a:p>
                    <a:p>
                      <a:endParaRPr lang="ru-RU" sz="10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Рус</a:t>
                      </a:r>
                    </a:p>
                    <a:p>
                      <a:pPr algn="ctr"/>
                      <a:r>
                        <a:rPr lang="tt-RU" sz="1000" dirty="0" smtClean="0"/>
                        <a:t>мәк.</a:t>
                      </a:r>
                    </a:p>
                    <a:p>
                      <a:pPr algn="ctr"/>
                      <a:r>
                        <a:rPr lang="tt-RU" sz="1000" dirty="0" smtClean="0"/>
                        <a:t>тат.</a:t>
                      </a:r>
                    </a:p>
                    <a:p>
                      <a:pPr algn="ctr"/>
                      <a:r>
                        <a:rPr lang="tt-RU" sz="1000" dirty="0" smtClean="0"/>
                        <a:t>торкеме</a:t>
                      </a:r>
                      <a:endParaRPr lang="ru-RU" sz="10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000" dirty="0" smtClean="0"/>
                        <a:t>Тат.</a:t>
                      </a:r>
                    </a:p>
                    <a:p>
                      <a:pPr algn="ctr"/>
                      <a:r>
                        <a:rPr lang="tt-RU" sz="1000" dirty="0" smtClean="0"/>
                        <a:t>мәк</a:t>
                      </a:r>
                    </a:p>
                    <a:p>
                      <a:pPr algn="ctr"/>
                      <a:r>
                        <a:rPr lang="tt-RU" sz="1000" dirty="0" smtClean="0"/>
                        <a:t>тәпләре</a:t>
                      </a:r>
                      <a:endParaRPr lang="ru-RU" sz="1000" dirty="0" smtClean="0"/>
                    </a:p>
                    <a:p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4986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КАЗАН ШӘҺӘРЕ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53571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АВИАТӨЗЕЛЕШ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</a:tr>
              <a:tr h="353571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ЯҢА САВИН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</a:tr>
              <a:tr h="285488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ВАХИТОВ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</a:tr>
              <a:tr h="353571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ИДЕЛ БУЕ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</a:tr>
              <a:tr h="353571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</a:tr>
              <a:tr h="353571">
                <a:tc>
                  <a:txBody>
                    <a:bodyPr/>
                    <a:lstStyle/>
                    <a:p>
                      <a:r>
                        <a:rPr lang="tt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МӘСКӘҮ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</a:tr>
              <a:tr h="353571">
                <a:tc>
                  <a:txBody>
                    <a:bodyPr/>
                    <a:lstStyle/>
                    <a:p>
                      <a:r>
                        <a:rPr lang="tt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КИРОВ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</a:tr>
              <a:tr h="353571">
                <a:tc>
                  <a:txBody>
                    <a:bodyPr/>
                    <a:lstStyle/>
                    <a:p>
                      <a:r>
                        <a:rPr lang="tt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БАРЛЫГЫ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35059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80512" cy="6930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81" y="82683"/>
            <a:ext cx="928666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71601" y="6473938"/>
            <a:ext cx="80286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bg1"/>
                </a:solidFill>
              </a:rPr>
              <a:t>Татарстан </a:t>
            </a:r>
            <a:r>
              <a:rPr lang="ru-RU" sz="2000" b="1" dirty="0" err="1" smtClean="0">
                <a:solidFill>
                  <a:schemeClr val="bg1"/>
                </a:solidFill>
              </a:rPr>
              <a:t>Республикасы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мәгариф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һәм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фән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министрлыгы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412126" y="3284984"/>
            <a:ext cx="7632848" cy="13714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endParaRPr lang="ru-RU" altLang="ru-RU" sz="18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4848" y="164807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Илһам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өтенроссия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язучылар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бәйгесе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6052" y="1737792"/>
            <a:ext cx="751237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Эшләрне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кабул </a:t>
            </a:r>
            <a:r>
              <a:rPr lang="tt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итү – </a:t>
            </a:r>
            <a:r>
              <a:rPr lang="tt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t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нче февральга кадәр</a:t>
            </a:r>
          </a:p>
          <a:p>
            <a:endParaRPr lang="tt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тур. </a:t>
            </a:r>
            <a:r>
              <a:rPr lang="tt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Экспертлар эше –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01.02.2016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15.02.2016</a:t>
            </a:r>
          </a:p>
          <a:p>
            <a:endParaRPr 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тур.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районнарга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чыгу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15.02.2016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01.03.2016</a:t>
            </a:r>
          </a:p>
          <a:p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Йомгаклау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апрель, 2016 ел</a:t>
            </a:r>
          </a:p>
          <a:p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Катнашучылар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саны –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619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кеше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Эш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саны –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1195 эш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84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80512" cy="6930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81" y="82683"/>
            <a:ext cx="928666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71601" y="6473938"/>
            <a:ext cx="80286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bg1"/>
                </a:solidFill>
              </a:rPr>
              <a:t>Татарстан </a:t>
            </a:r>
            <a:r>
              <a:rPr lang="ru-RU" sz="2000" b="1" dirty="0" err="1" smtClean="0">
                <a:solidFill>
                  <a:schemeClr val="bg1"/>
                </a:solidFill>
              </a:rPr>
              <a:t>Республикасы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мәгариф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һәм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фән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министрлыгы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412126" y="3284984"/>
            <a:ext cx="7632848" cy="13714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endParaRPr lang="ru-RU" altLang="ru-RU" sz="18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970763"/>
              </p:ext>
            </p:extLst>
          </p:nvPr>
        </p:nvGraphicFramePr>
        <p:xfrm>
          <a:off x="1187624" y="76466"/>
          <a:ext cx="7272808" cy="6364079"/>
        </p:xfrm>
        <a:graphic>
          <a:graphicData uri="http://schemas.openxmlformats.org/drawingml/2006/table">
            <a:tbl>
              <a:tblPr firstRow="1" firstCol="1" bandRow="1" bandCol="1">
                <a:tableStyleId>{69012ECD-51FC-41F1-AA8D-1B2483CD663E}</a:tableStyleId>
              </a:tblPr>
              <a:tblGrid>
                <a:gridCol w="806492"/>
                <a:gridCol w="1971425"/>
                <a:gridCol w="2419476"/>
                <a:gridCol w="2075415"/>
              </a:tblGrid>
              <a:tr h="428356">
                <a:tc>
                  <a:txBody>
                    <a:bodyPr/>
                    <a:lstStyle/>
                    <a:p>
                      <a:pPr marL="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</a:t>
                      </a:r>
                      <a:r>
                        <a:rPr lang="tt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берәмлек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Катнашучылар саны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Эш саны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Казан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91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151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Яр Чаллы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64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123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Түбән Кама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35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71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Арча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32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90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Яшел Үзән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31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52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Чистай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28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44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Балтач</a:t>
                      </a:r>
                      <a:endParaRPr lang="ru-RU" sz="18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25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41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Тәтеш</a:t>
                      </a:r>
                      <a:endParaRPr lang="ru-RU" sz="18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20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36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Алабуга</a:t>
                      </a:r>
                      <a:endParaRPr lang="ru-RU" sz="18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18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28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659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Биектау</a:t>
                      </a:r>
                      <a:endParaRPr lang="ru-RU" sz="18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15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28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76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Ютазы</a:t>
                      </a:r>
                      <a:endParaRPr lang="ru-RU" sz="18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15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20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996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Яңа Чишмә</a:t>
                      </a:r>
                      <a:endParaRPr lang="ru-RU" sz="18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14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41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Кайбыч</a:t>
                      </a:r>
                      <a:endParaRPr lang="ru-RU" sz="18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13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28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Әлки</a:t>
                      </a:r>
                      <a:endParaRPr lang="ru-RU" sz="18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13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15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Әтнә </a:t>
                      </a:r>
                      <a:endParaRPr lang="ru-RU" sz="18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13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30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Теләче</a:t>
                      </a:r>
                      <a:endParaRPr lang="ru-RU" sz="18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12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15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Апас</a:t>
                      </a:r>
                      <a:endParaRPr lang="ru-RU" sz="18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12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18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384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18.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Чүпрәле</a:t>
                      </a:r>
                      <a:endParaRPr lang="ru-RU" sz="18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12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17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118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80512" cy="6930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81" y="82683"/>
            <a:ext cx="928666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71601" y="6473938"/>
            <a:ext cx="80286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bg1"/>
                </a:solidFill>
              </a:rPr>
              <a:t>Татарстан </a:t>
            </a:r>
            <a:r>
              <a:rPr lang="ru-RU" sz="2000" b="1" dirty="0" err="1" smtClean="0">
                <a:solidFill>
                  <a:schemeClr val="bg1"/>
                </a:solidFill>
              </a:rPr>
              <a:t>Республикасы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мәгариф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һәм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фән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министрлыгы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412126" y="3284984"/>
            <a:ext cx="7632848" cy="13714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endParaRPr lang="ru-RU" altLang="ru-RU" sz="18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101870"/>
              </p:ext>
            </p:extLst>
          </p:nvPr>
        </p:nvGraphicFramePr>
        <p:xfrm>
          <a:off x="971601" y="1071246"/>
          <a:ext cx="7560838" cy="3820668"/>
        </p:xfrm>
        <a:graphic>
          <a:graphicData uri="http://schemas.openxmlformats.org/drawingml/2006/table">
            <a:tbl>
              <a:tblPr firstRow="1" firstCol="1" bandRow="1" bandCol="1">
                <a:tableStyleId>{69012ECD-51FC-41F1-AA8D-1B2483CD663E}</a:tableStyleId>
              </a:tblPr>
              <a:tblGrid>
                <a:gridCol w="691092"/>
                <a:gridCol w="2054687"/>
                <a:gridCol w="2368303"/>
                <a:gridCol w="2446756"/>
              </a:tblGrid>
              <a:tr h="428356">
                <a:tc>
                  <a:txBody>
                    <a:bodyPr/>
                    <a:lstStyle/>
                    <a:p>
                      <a:pPr marL="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</a:t>
                      </a:r>
                      <a:r>
                        <a:rPr lang="tt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берәмлек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Катнашучылар саны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Эш саны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Бөгелмә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3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5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Чирмешән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3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15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Буа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3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3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Лаеш</a:t>
                      </a:r>
                      <a:endParaRPr lang="ru-RU" sz="1800" b="1" kern="12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2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3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41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Югары Ослан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42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Баулы 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43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Питрәч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algn="ctr"/>
                      <a:r>
                        <a:rPr lang="tt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44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Сарман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kern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algn="ctr"/>
                      <a:r>
                        <a:rPr lang="tt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45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Лениногорск</a:t>
                      </a: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0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0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Барлыгы</a:t>
                      </a:r>
                      <a:endParaRPr lang="ru-RU" sz="20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602</a:t>
                      </a:r>
                      <a:endParaRPr lang="ru-RU" sz="20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1166</a:t>
                      </a:r>
                      <a:endParaRPr lang="ru-RU" sz="20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797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80512" cy="6930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81" y="82683"/>
            <a:ext cx="928666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71601" y="6473938"/>
            <a:ext cx="80286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bg1"/>
                </a:solidFill>
              </a:rPr>
              <a:t>Татарстан </a:t>
            </a:r>
            <a:r>
              <a:rPr lang="ru-RU" sz="2000" b="1" dirty="0" err="1" smtClean="0">
                <a:solidFill>
                  <a:schemeClr val="bg1"/>
                </a:solidFill>
              </a:rPr>
              <a:t>Республикасы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мәгариф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һәм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фән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министрлыгы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412126" y="3284984"/>
            <a:ext cx="7632848" cy="13714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endParaRPr lang="ru-RU" altLang="ru-RU" sz="18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121075"/>
              </p:ext>
            </p:extLst>
          </p:nvPr>
        </p:nvGraphicFramePr>
        <p:xfrm>
          <a:off x="1102503" y="1268760"/>
          <a:ext cx="7349037" cy="3583036"/>
        </p:xfrm>
        <a:graphic>
          <a:graphicData uri="http://schemas.openxmlformats.org/drawingml/2006/table">
            <a:tbl>
              <a:tblPr firstRow="1" firstCol="1" bandRow="1" bandCol="1">
                <a:tableStyleId>{69012ECD-51FC-41F1-AA8D-1B2483CD663E}</a:tableStyleId>
              </a:tblPr>
              <a:tblGrid>
                <a:gridCol w="671733"/>
                <a:gridCol w="2229342"/>
                <a:gridCol w="2655910"/>
                <a:gridCol w="1792052"/>
              </a:tblGrid>
              <a:tr h="428356">
                <a:tc>
                  <a:txBody>
                    <a:bodyPr/>
                    <a:lstStyle/>
                    <a:p>
                      <a:pPr marL="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Субъект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Катнашучылар саны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Эш саны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Башкортостан Республикасы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8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19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Пермь өлкәсе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3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4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Мордовия Республикасы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2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2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Төмән өлкәсе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2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2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5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Киров өлкәсе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6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Ульяновск</a:t>
                      </a:r>
                      <a:r>
                        <a:rPr lang="tt-RU" sz="20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 өлкәсе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</a:t>
                      </a:r>
                      <a:endParaRPr lang="ru-RU" sz="20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02">
                <a:tc gridSpan="2"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tt-RU" sz="20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Барлыгы</a:t>
                      </a:r>
                      <a:endParaRPr lang="ru-RU" sz="20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17</a:t>
                      </a:r>
                      <a:endParaRPr lang="ru-RU" sz="20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+mn-cs"/>
                        </a:rPr>
                        <a:t>29</a:t>
                      </a:r>
                      <a:endParaRPr lang="ru-RU" sz="2000" b="1" kern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63867" y="275433"/>
            <a:ext cx="6644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Федерациясе субъектлары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33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44624"/>
            <a:ext cx="9180512" cy="7090183"/>
            <a:chOff x="0" y="3175"/>
            <a:chExt cx="9144000" cy="7086901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5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Прямоугольник 9"/>
            <p:cNvSpPr/>
            <p:nvPr/>
          </p:nvSpPr>
          <p:spPr>
            <a:xfrm>
              <a:off x="2699792" y="6444044"/>
              <a:ext cx="6264696" cy="6460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>
                  <a:solidFill>
                    <a:schemeClr val="bg1"/>
                  </a:solidFill>
                </a:rPr>
                <a:t>Татарстан </a:t>
              </a:r>
              <a:r>
                <a:rPr lang="ru-RU" dirty="0" err="1">
                  <a:solidFill>
                    <a:schemeClr val="bg1"/>
                  </a:solidFill>
                </a:rPr>
                <a:t>Республикасы</a:t>
              </a:r>
              <a:r>
                <a:rPr lang="ru-RU" dirty="0">
                  <a:solidFill>
                    <a:schemeClr val="bg1"/>
                  </a:solidFill>
                </a:rPr>
                <a:t>  М</a:t>
              </a:r>
              <a:r>
                <a:rPr lang="tt-RU" dirty="0">
                  <a:solidFill>
                    <a:schemeClr val="bg1"/>
                  </a:solidFill>
                </a:rPr>
                <a:t>әгариф һәм фән министрлыгы</a:t>
              </a:r>
              <a:endParaRPr lang="ru-RU" dirty="0">
                <a:solidFill>
                  <a:schemeClr val="bg1"/>
                </a:solidFill>
              </a:endParaRPr>
            </a:p>
            <a:p>
              <a:pPr algn="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187624" y="332656"/>
            <a:ext cx="7632847" cy="602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IX сыйныфта дәүләт йомгаклау аттестациясе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064128"/>
              </p:ext>
            </p:extLst>
          </p:nvPr>
        </p:nvGraphicFramePr>
        <p:xfrm>
          <a:off x="562912" y="885667"/>
          <a:ext cx="7969528" cy="5187859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706474"/>
                <a:gridCol w="3263054"/>
              </a:tblGrid>
              <a:tr h="315840"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Имтихан формасы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5685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Татар </a:t>
                      </a:r>
                      <a:r>
                        <a:rPr lang="ru-RU" sz="1800" b="1" i="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мәктәпләре</a:t>
                      </a:r>
                      <a:r>
                        <a:rPr lang="ru-RU" sz="1800" b="1" i="0" kern="1200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0" kern="1200" baseline="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укучылары</a:t>
                      </a:r>
                      <a:r>
                        <a:rPr lang="ru-RU" sz="1800" b="1" i="0" kern="1200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0" kern="1200" baseline="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өчен</a:t>
                      </a:r>
                      <a:r>
                        <a:rPr lang="ru-RU" sz="1800" b="1" i="0" kern="1200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татар теле</a:t>
                      </a:r>
                      <a:endParaRPr lang="ru-RU" sz="18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tt-RU" sz="18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Иҗади биремле изложение</a:t>
                      </a:r>
                      <a:endParaRPr lang="ru-RU" sz="1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512">
                <a:tc>
                  <a:txBody>
                    <a:bodyPr/>
                    <a:lstStyle/>
                    <a:p>
                      <a:pPr algn="l"/>
                      <a:r>
                        <a:rPr lang="tt-RU" sz="1800" b="1" i="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Татар</a:t>
                      </a:r>
                      <a:r>
                        <a:rPr lang="tt-RU" sz="1800" b="1" i="0" kern="1200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төркеме укучылары татар теле</a:t>
                      </a:r>
                    </a:p>
                    <a:p>
                      <a:pPr algn="l"/>
                      <a:endParaRPr lang="ru-RU" sz="1800" b="1" i="0" kern="1200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512">
                <a:tc>
                  <a:txBody>
                    <a:bodyPr/>
                    <a:lstStyle/>
                    <a:p>
                      <a:pPr algn="l"/>
                      <a:r>
                        <a:rPr lang="ru-RU" sz="1800" b="1" i="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Чуваш теле</a:t>
                      </a:r>
                    </a:p>
                    <a:p>
                      <a:pPr algn="l"/>
                      <a:endParaRPr lang="ru-RU" sz="1800" b="1" i="0" kern="1200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5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800" b="1" i="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Мари</a:t>
                      </a:r>
                      <a:r>
                        <a:rPr lang="tt-RU" sz="1800" b="1" i="0" kern="1200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теле</a:t>
                      </a:r>
                      <a:endParaRPr lang="ru-RU" sz="18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8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512">
                <a:tc>
                  <a:txBody>
                    <a:bodyPr/>
                    <a:lstStyle/>
                    <a:p>
                      <a:pPr algn="l"/>
                      <a:r>
                        <a:rPr lang="tt-RU" sz="18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Удмурт теле</a:t>
                      </a:r>
                    </a:p>
                    <a:p>
                      <a:pPr algn="l"/>
                      <a:endParaRPr lang="ru-RU" sz="18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389">
                <a:tc>
                  <a:txBody>
                    <a:bodyPr/>
                    <a:lstStyle/>
                    <a:p>
                      <a:pPr algn="just"/>
                      <a:r>
                        <a:rPr lang="tt-RU" sz="18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Мордва теле</a:t>
                      </a:r>
                      <a:endParaRPr lang="ru-RU" sz="18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735">
                <a:tc>
                  <a:txBody>
                    <a:bodyPr/>
                    <a:lstStyle/>
                    <a:p>
                      <a:pPr algn="just"/>
                      <a:r>
                        <a:rPr lang="tt-RU" sz="18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 төркеме укучылары өчен татар теле</a:t>
                      </a:r>
                    </a:p>
                    <a:p>
                      <a:pPr algn="just"/>
                      <a:endParaRPr lang="ru-RU" sz="18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t-RU" sz="18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үлчәү материаллары буенча</a:t>
                      </a:r>
                      <a:endParaRPr lang="ru-RU" sz="1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735">
                <a:tc>
                  <a:txBody>
                    <a:bodyPr/>
                    <a:lstStyle/>
                    <a:p>
                      <a:pPr algn="just"/>
                      <a:r>
                        <a:rPr lang="tt-RU" sz="18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Татар мәктәбе һәм татар төркеме укучылары өчен татар әдәбияты</a:t>
                      </a:r>
                      <a:endParaRPr lang="ru-RU" sz="18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576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44624"/>
            <a:ext cx="9180512" cy="7090183"/>
            <a:chOff x="0" y="3175"/>
            <a:chExt cx="9144000" cy="7086901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5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Прямоугольник 9"/>
            <p:cNvSpPr/>
            <p:nvPr/>
          </p:nvSpPr>
          <p:spPr>
            <a:xfrm>
              <a:off x="2699792" y="6444044"/>
              <a:ext cx="6264696" cy="6460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>
                  <a:solidFill>
                    <a:schemeClr val="bg1"/>
                  </a:solidFill>
                </a:rPr>
                <a:t>Татарстан </a:t>
              </a:r>
              <a:r>
                <a:rPr lang="ru-RU" dirty="0" err="1">
                  <a:solidFill>
                    <a:schemeClr val="bg1"/>
                  </a:solidFill>
                </a:rPr>
                <a:t>Республикасы</a:t>
              </a:r>
              <a:r>
                <a:rPr lang="ru-RU" dirty="0">
                  <a:solidFill>
                    <a:schemeClr val="bg1"/>
                  </a:solidFill>
                </a:rPr>
                <a:t>  М</a:t>
              </a:r>
              <a:r>
                <a:rPr lang="tt-RU" dirty="0">
                  <a:solidFill>
                    <a:schemeClr val="bg1"/>
                  </a:solidFill>
                </a:rPr>
                <a:t>әгариф һәм фән министрлыгы</a:t>
              </a:r>
              <a:endParaRPr lang="ru-RU" dirty="0">
                <a:solidFill>
                  <a:schemeClr val="bg1"/>
                </a:solidFill>
              </a:endParaRPr>
            </a:p>
            <a:p>
              <a:pPr algn="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80015" y="332656"/>
            <a:ext cx="8963985" cy="602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уган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тел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һәм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әдәбияты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укытучыларының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Бөтенрәсәй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"Туган тел” мастер-класс 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бәйгесе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789369"/>
              </p:ext>
            </p:extLst>
          </p:nvPr>
        </p:nvGraphicFramePr>
        <p:xfrm>
          <a:off x="467544" y="1196751"/>
          <a:ext cx="8064895" cy="4911354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93768"/>
                <a:gridCol w="2139667"/>
                <a:gridCol w="2715730"/>
                <a:gridCol w="2715730"/>
              </a:tblGrid>
              <a:tr h="69144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Катнашучылар</a:t>
                      </a:r>
                      <a:endParaRPr lang="ru-R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330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2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нче мартка кадәр</a:t>
                      </a:r>
                      <a:endParaRPr lang="tt-RU" sz="2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Татар, рус, башкорт, чуваш, мари, мордва,</a:t>
                      </a:r>
                      <a:r>
                        <a:rPr lang="tt-RU" sz="20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удмурт теле укытучылары</a:t>
                      </a:r>
                      <a:endParaRPr lang="tt-RU" sz="2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0603"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t-RU" sz="2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tt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Читтән</a:t>
                      </a:r>
                      <a:r>
                        <a:rPr lang="tt-RU" sz="20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торып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нчы мартка кадәр</a:t>
                      </a:r>
                      <a:endParaRPr lang="tt-RU" sz="2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этап </a:t>
                      </a:r>
                      <a:r>
                        <a:rPr lang="ru-RU" sz="2000" b="1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җиңүчеләре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1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2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2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Йомгаклау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март–апрел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Чакыру алган укытучылар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547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44624"/>
            <a:ext cx="9180512" cy="7090183"/>
            <a:chOff x="0" y="3175"/>
            <a:chExt cx="9144000" cy="7086901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5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Прямоугольник 9"/>
            <p:cNvSpPr/>
            <p:nvPr/>
          </p:nvSpPr>
          <p:spPr>
            <a:xfrm>
              <a:off x="2699792" y="6444044"/>
              <a:ext cx="6264696" cy="6460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>
                  <a:solidFill>
                    <a:schemeClr val="bg1"/>
                  </a:solidFill>
                </a:rPr>
                <a:t>Татарстан </a:t>
              </a:r>
              <a:r>
                <a:rPr lang="ru-RU" dirty="0" err="1">
                  <a:solidFill>
                    <a:schemeClr val="bg1"/>
                  </a:solidFill>
                </a:rPr>
                <a:t>Республикасы</a:t>
              </a:r>
              <a:r>
                <a:rPr lang="ru-RU" dirty="0">
                  <a:solidFill>
                    <a:schemeClr val="bg1"/>
                  </a:solidFill>
                </a:rPr>
                <a:t>  М</a:t>
              </a:r>
              <a:r>
                <a:rPr lang="tt-RU" dirty="0">
                  <a:solidFill>
                    <a:schemeClr val="bg1"/>
                  </a:solidFill>
                </a:rPr>
                <a:t>әгариф һәм фән министрлыгы</a:t>
              </a:r>
              <a:endParaRPr lang="ru-RU" dirty="0">
                <a:solidFill>
                  <a:schemeClr val="bg1"/>
                </a:solidFill>
              </a:endParaRPr>
            </a:p>
            <a:p>
              <a:pPr algn="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80015" y="332656"/>
            <a:ext cx="8963985" cy="602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 театр коллективлары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фестиваль-конкурсы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743419"/>
              </p:ext>
            </p:extLst>
          </p:nvPr>
        </p:nvGraphicFramePr>
        <p:xfrm>
          <a:off x="467544" y="1151718"/>
          <a:ext cx="8496944" cy="5184577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93768"/>
                <a:gridCol w="2139667"/>
                <a:gridCol w="2263109"/>
                <a:gridCol w="3600400"/>
              </a:tblGrid>
              <a:tr h="69144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Катнашучылар</a:t>
                      </a:r>
                      <a:r>
                        <a:rPr lang="ru-RU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330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Читтән</a:t>
                      </a:r>
                      <a:r>
                        <a:rPr lang="tt-RU" sz="20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торып</a:t>
                      </a:r>
                      <a:endParaRPr lang="ru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 нче мартка кадәр</a:t>
                      </a:r>
                      <a:endParaRPr lang="tt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Барлык</a:t>
                      </a:r>
                      <a:r>
                        <a:rPr lang="tt-RU" sz="20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теләк белдерүчеләр</a:t>
                      </a:r>
                      <a:endParaRPr lang="tt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0779"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t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tt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tt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Биш зона</a:t>
                      </a:r>
                      <a:r>
                        <a:rPr lang="tt-RU" sz="20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буенча </a:t>
                      </a:r>
                      <a:endParaRPr lang="tt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нче апрельгә кадәр</a:t>
                      </a:r>
                      <a:endParaRPr lang="tt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t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tt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Башлангыч</a:t>
                      </a:r>
                      <a:r>
                        <a:rPr lang="tt-RU" sz="20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сыйныфлар –5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Урта сыйныфлар –5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Югары сыйныфлар –5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2000" b="1" baseline="0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tt-RU" sz="2000" b="1" baseline="0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79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Йомгаклау</a:t>
                      </a:r>
                      <a:endParaRPr lang="ru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r>
                        <a:rPr lang="ru-RU" sz="20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Төрле</a:t>
                      </a:r>
                      <a:r>
                        <a:rPr lang="tt-RU" sz="20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номинацияләрдә җиңүчеләр</a:t>
                      </a:r>
                      <a:endParaRPr lang="ru-RU" sz="20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374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20358" y="21113"/>
            <a:ext cx="9180512" cy="6858000"/>
            <a:chOff x="-56644" y="2522288"/>
            <a:chExt cx="9144000" cy="6854825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56644" y="2522288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Прямоугольник 11"/>
            <p:cNvSpPr/>
            <p:nvPr/>
          </p:nvSpPr>
          <p:spPr>
            <a:xfrm>
              <a:off x="0" y="6444044"/>
              <a:ext cx="89644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 smtClean="0">
                  <a:solidFill>
                    <a:schemeClr val="bg1"/>
                  </a:solidFill>
                </a:rPr>
                <a:t>Министерство образования и науки Республики Татарстан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1403648" y="274637"/>
            <a:ext cx="7488832" cy="922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105272" y="3429001"/>
            <a:ext cx="7715200" cy="2688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3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6400" dirty="0"/>
          </a:p>
        </p:txBody>
      </p:sp>
      <p:sp>
        <p:nvSpPr>
          <p:cNvPr id="4" name="TextBox 3"/>
          <p:cNvSpPr txBox="1"/>
          <p:nvPr/>
        </p:nvSpPr>
        <p:spPr>
          <a:xfrm>
            <a:off x="2126338" y="274637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 ТЕЛЕ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онлайн – м</a:t>
            </a: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әктәбе 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710572" y="6488476"/>
            <a:ext cx="6289711" cy="369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Татарстан </a:t>
            </a:r>
            <a:r>
              <a:rPr lang="ru-RU" dirty="0" err="1" smtClean="0">
                <a:solidFill>
                  <a:schemeClr val="bg1"/>
                </a:solidFill>
              </a:rPr>
              <a:t>Республикасы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Мәгариф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һәм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фән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министрлыгы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911195"/>
              </p:ext>
            </p:extLst>
          </p:nvPr>
        </p:nvGraphicFramePr>
        <p:xfrm>
          <a:off x="1026180" y="964818"/>
          <a:ext cx="7002204" cy="535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593"/>
                <a:gridCol w="6282611"/>
              </a:tblGrid>
              <a:tr h="591974">
                <a:tc>
                  <a:txBody>
                    <a:bodyPr/>
                    <a:lstStyle/>
                    <a:p>
                      <a:r>
                        <a:rPr lang="tt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r>
                        <a:rPr lang="tt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ципаль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Алексеевск </a:t>
                      </a:r>
                      <a:r>
                        <a:rPr lang="ru-RU" dirty="0" err="1" smtClean="0"/>
                        <a:t>муниципаль</a:t>
                      </a:r>
                      <a:r>
                        <a:rPr lang="ru-RU" baseline="0" dirty="0" smtClean="0"/>
                        <a:t> районы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Алабуга муниципаль районы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Бөгелмә муниципаль районы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Биектау муниципаль районы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Зәй муниципаль районы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Саба муниципаль районы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Питр</a:t>
                      </a:r>
                      <a:r>
                        <a:rPr lang="tt-RU" dirty="0" smtClean="0"/>
                        <a:t>ә</a:t>
                      </a:r>
                      <a:r>
                        <a:rPr lang="ru-RU" dirty="0" smtClean="0"/>
                        <a:t>ч </a:t>
                      </a:r>
                      <a:r>
                        <a:rPr lang="ru-RU" dirty="0" err="1" smtClean="0"/>
                        <a:t>муниципаль</a:t>
                      </a:r>
                      <a:r>
                        <a:rPr lang="ru-RU" baseline="0" dirty="0" smtClean="0"/>
                        <a:t> районы </a:t>
                      </a:r>
                      <a:endParaRPr lang="ru-RU" dirty="0"/>
                    </a:p>
                  </a:txBody>
                  <a:tcPr/>
                </a:tc>
              </a:tr>
              <a:tr h="323976">
                <a:tc>
                  <a:txBody>
                    <a:bodyPr/>
                    <a:lstStyle/>
                    <a:p>
                      <a:r>
                        <a:rPr lang="tt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dirty="0" smtClean="0"/>
                        <a:t>Әлмәт муниципаль районы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Югары Ослан муниципаль районы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Минз</a:t>
                      </a:r>
                      <a:r>
                        <a:rPr lang="tt-RU" dirty="0" smtClean="0"/>
                        <a:t>әлә</a:t>
                      </a:r>
                      <a:r>
                        <a:rPr lang="tt-RU" baseline="0" dirty="0" smtClean="0"/>
                        <a:t> муни</a:t>
                      </a:r>
                      <a:r>
                        <a:rPr lang="ru-RU" baseline="0" dirty="0" err="1" smtClean="0"/>
                        <a:t>ципаль</a:t>
                      </a:r>
                      <a:r>
                        <a:rPr lang="ru-RU" baseline="0" dirty="0" smtClean="0"/>
                        <a:t> районы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Чистай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муниципаль</a:t>
                      </a:r>
                      <a:r>
                        <a:rPr lang="ru-RU" dirty="0" smtClean="0"/>
                        <a:t> районы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Казан (</a:t>
                      </a:r>
                      <a:r>
                        <a:rPr lang="ru-RU" dirty="0" err="1" smtClean="0"/>
                        <a:t>Авиат</a:t>
                      </a:r>
                      <a:r>
                        <a:rPr lang="tt-RU" dirty="0" smtClean="0"/>
                        <a:t>өлеш,</a:t>
                      </a:r>
                      <a:r>
                        <a:rPr lang="tt-RU" baseline="0" dirty="0" smtClean="0"/>
                        <a:t> Яңа Савин</a:t>
                      </a:r>
                      <a:r>
                        <a:rPr lang="tt-RU" baseline="0" smtClean="0"/>
                        <a:t>, Вахитов, </a:t>
                      </a:r>
                      <a:r>
                        <a:rPr lang="tt-RU" baseline="0" dirty="0" smtClean="0"/>
                        <a:t>Идел буе, Совет районнары)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6559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44624"/>
            <a:ext cx="9180512" cy="7090183"/>
            <a:chOff x="0" y="3175"/>
            <a:chExt cx="9144000" cy="7086901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5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Прямоугольник 9"/>
            <p:cNvSpPr/>
            <p:nvPr/>
          </p:nvSpPr>
          <p:spPr>
            <a:xfrm>
              <a:off x="2699792" y="6444044"/>
              <a:ext cx="6264696" cy="6460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>
                  <a:solidFill>
                    <a:schemeClr val="bg1"/>
                  </a:solidFill>
                </a:rPr>
                <a:t>Татарстан </a:t>
              </a:r>
              <a:r>
                <a:rPr lang="ru-RU" dirty="0" err="1">
                  <a:solidFill>
                    <a:schemeClr val="bg1"/>
                  </a:solidFill>
                </a:rPr>
                <a:t>Республикасы</a:t>
              </a:r>
              <a:r>
                <a:rPr lang="ru-RU" dirty="0">
                  <a:solidFill>
                    <a:schemeClr val="bg1"/>
                  </a:solidFill>
                </a:rPr>
                <a:t>  М</a:t>
              </a:r>
              <a:r>
                <a:rPr lang="tt-RU" dirty="0">
                  <a:solidFill>
                    <a:schemeClr val="bg1"/>
                  </a:solidFill>
                </a:rPr>
                <a:t>әгариф һәм фән министрлыгы</a:t>
              </a:r>
              <a:endParaRPr lang="ru-RU" dirty="0">
                <a:solidFill>
                  <a:schemeClr val="bg1"/>
                </a:solidFill>
              </a:endParaRPr>
            </a:p>
            <a:p>
              <a:pPr algn="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187624" y="332656"/>
            <a:ext cx="7632847" cy="602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IX сыйныфта дәүләт йомгаклау аттестациясе өчен контроль-үлчәү материалларының татарча демоверсияләре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049224" y="1340768"/>
            <a:ext cx="7632847" cy="602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endParaRPr lang="tt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математика</a:t>
            </a: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физика</a:t>
            </a: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химия </a:t>
            </a: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биология</a:t>
            </a: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география</a:t>
            </a: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–тарих</a:t>
            </a: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җәмгыять белеме</a:t>
            </a: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информатика һәм ИКТ</a:t>
            </a:r>
          </a:p>
          <a:p>
            <a:pPr>
              <a:spcBef>
                <a:spcPts val="0"/>
              </a:spcBef>
            </a:pP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mon.tatarstan.ru/rus/demo.htm</a:t>
            </a:r>
            <a:r>
              <a:rPr lang="tt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79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44624"/>
            <a:ext cx="9180512" cy="7090183"/>
            <a:chOff x="0" y="3175"/>
            <a:chExt cx="9144000" cy="7086901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5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Прямоугольник 9"/>
            <p:cNvSpPr/>
            <p:nvPr/>
          </p:nvSpPr>
          <p:spPr>
            <a:xfrm>
              <a:off x="2699792" y="6444044"/>
              <a:ext cx="6264696" cy="6460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>
                  <a:solidFill>
                    <a:schemeClr val="bg1"/>
                  </a:solidFill>
                </a:rPr>
                <a:t>Татарстан </a:t>
              </a:r>
              <a:r>
                <a:rPr lang="ru-RU" dirty="0" err="1">
                  <a:solidFill>
                    <a:schemeClr val="bg1"/>
                  </a:solidFill>
                </a:rPr>
                <a:t>Республикасы</a:t>
              </a:r>
              <a:r>
                <a:rPr lang="ru-RU" dirty="0">
                  <a:solidFill>
                    <a:schemeClr val="bg1"/>
                  </a:solidFill>
                </a:rPr>
                <a:t>  М</a:t>
              </a:r>
              <a:r>
                <a:rPr lang="tt-RU" dirty="0">
                  <a:solidFill>
                    <a:schemeClr val="bg1"/>
                  </a:solidFill>
                </a:rPr>
                <a:t>әгариф һәм фән министрлыгы</a:t>
              </a:r>
              <a:endParaRPr lang="ru-RU" dirty="0">
                <a:solidFill>
                  <a:schemeClr val="bg1"/>
                </a:solidFill>
              </a:endParaRPr>
            </a:p>
            <a:p>
              <a:pPr algn="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899592" y="2265069"/>
            <a:ext cx="7632847" cy="602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endParaRPr lang="tt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Код 21. Татар мәктәбе укучылары өчен</a:t>
            </a: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Код 22. Татар төркеме укучылары өчен</a:t>
            </a: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Код 23. Рус төркеме укучылары өчен</a:t>
            </a: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Код 24. Чуваш, мари, удмурт, мордва, яһүд телендә белем </a:t>
            </a: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бирә һәм әлеге телләр укытыла торган </a:t>
            </a: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мәктәп </a:t>
            </a: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укучылары өчен </a:t>
            </a: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t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en-US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mon.tatarstan.ru/rus/2016-god.htm</a:t>
            </a: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t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99592" y="332656"/>
            <a:ext cx="792087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IX </a:t>
            </a:r>
            <a:r>
              <a:rPr lang="tt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сыйныфта татар </a:t>
            </a:r>
            <a:r>
              <a:rPr lang="tt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теленнән</a:t>
            </a: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бердәм </a:t>
            </a:r>
            <a:r>
              <a:rPr lang="tt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тесты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t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57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44624"/>
            <a:ext cx="9180512" cy="7090183"/>
            <a:chOff x="0" y="3175"/>
            <a:chExt cx="9144000" cy="7086901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5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Прямоугольник 9"/>
            <p:cNvSpPr/>
            <p:nvPr/>
          </p:nvSpPr>
          <p:spPr>
            <a:xfrm>
              <a:off x="2699792" y="6444044"/>
              <a:ext cx="6264696" cy="6460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>
                  <a:solidFill>
                    <a:schemeClr val="bg1"/>
                  </a:solidFill>
                </a:rPr>
                <a:t>Татарстан </a:t>
              </a:r>
              <a:r>
                <a:rPr lang="ru-RU" dirty="0" err="1">
                  <a:solidFill>
                    <a:schemeClr val="bg1"/>
                  </a:solidFill>
                </a:rPr>
                <a:t>Республикасы</a:t>
              </a:r>
              <a:r>
                <a:rPr lang="ru-RU" dirty="0">
                  <a:solidFill>
                    <a:schemeClr val="bg1"/>
                  </a:solidFill>
                </a:rPr>
                <a:t>  М</a:t>
              </a:r>
              <a:r>
                <a:rPr lang="tt-RU" dirty="0">
                  <a:solidFill>
                    <a:schemeClr val="bg1"/>
                  </a:solidFill>
                </a:rPr>
                <a:t>әгариф һәм фән министрлыгы</a:t>
              </a:r>
              <a:endParaRPr lang="ru-RU" dirty="0">
                <a:solidFill>
                  <a:schemeClr val="bg1"/>
                </a:solidFill>
              </a:endParaRPr>
            </a:p>
            <a:p>
              <a:pPr algn="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187624" y="332656"/>
            <a:ext cx="7632847" cy="602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  <a:r>
              <a:rPr lang="ru-RU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олимпиадаларыны</a:t>
            </a:r>
            <a:r>
              <a:rPr lang="tt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ң йомгаклау этабы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283333"/>
              </p:ext>
            </p:extLst>
          </p:nvPr>
        </p:nvGraphicFramePr>
        <p:xfrm>
          <a:off x="562912" y="885666"/>
          <a:ext cx="8173116" cy="5494952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075091"/>
                <a:gridCol w="3225817"/>
                <a:gridCol w="1872208"/>
              </a:tblGrid>
              <a:tr h="311725">
                <a:tc>
                  <a:txBody>
                    <a:bodyPr/>
                    <a:lstStyle/>
                    <a:p>
                      <a:pPr algn="ctr"/>
                      <a:r>
                        <a:rPr lang="tt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r>
                        <a:rPr lang="tt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r>
                        <a:rPr lang="tt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Катнашучылар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7155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Татар </a:t>
                      </a:r>
                      <a:r>
                        <a:rPr lang="ru-RU" sz="1600" b="1" i="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мәктәпләрендә</a:t>
                      </a:r>
                      <a:r>
                        <a:rPr lang="ru-RU" sz="1600" b="1" i="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татар </a:t>
                      </a:r>
                      <a:r>
                        <a:rPr lang="ru-RU" sz="1600" b="1" i="0" kern="1200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теле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– 14.02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tt-RU" sz="16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–11 сыйныфлар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566">
                <a:tc>
                  <a:txBody>
                    <a:bodyPr/>
                    <a:lstStyle/>
                    <a:p>
                      <a:pPr algn="l"/>
                      <a:r>
                        <a:rPr lang="ru-RU" sz="1600" b="1" i="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Татар </a:t>
                      </a:r>
                      <a:r>
                        <a:rPr lang="ru-RU" sz="1600" b="1" i="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мәктәпләрендә</a:t>
                      </a:r>
                      <a:r>
                        <a:rPr lang="ru-RU" sz="1600" b="1" i="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татар </a:t>
                      </a:r>
                      <a:r>
                        <a:rPr lang="ru-RU" sz="1600" b="1" i="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әдәбияты</a:t>
                      </a:r>
                      <a:endParaRPr lang="ru-RU" sz="1600" b="1" i="0" kern="1200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– 16.02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tt-RU" sz="16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–11 сыйныфлар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566">
                <a:tc>
                  <a:txBody>
                    <a:bodyPr/>
                    <a:lstStyle/>
                    <a:p>
                      <a:pPr algn="l"/>
                      <a:r>
                        <a:rPr lang="ru-RU" sz="1600" b="1" i="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Татар  </a:t>
                      </a:r>
                      <a:r>
                        <a:rPr lang="ru-RU" sz="1600" b="1" i="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төркемнәрендә</a:t>
                      </a:r>
                      <a:r>
                        <a:rPr lang="ru-RU" sz="1600" b="1" i="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kern="1200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татар </a:t>
                      </a:r>
                      <a:r>
                        <a:rPr lang="ru-RU" sz="1600" b="1" i="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теле </a:t>
                      </a:r>
                    </a:p>
                    <a:p>
                      <a:pPr algn="l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– 18.02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tt-RU" sz="16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–11 сыйныфлар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38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Татар  </a:t>
                      </a:r>
                      <a:r>
                        <a:rPr lang="ru-RU" sz="1600" b="1" i="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төркемнәрендә</a:t>
                      </a:r>
                      <a:r>
                        <a:rPr lang="ru-RU" sz="1600" b="1" i="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kern="1200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татар </a:t>
                      </a:r>
                      <a:r>
                        <a:rPr lang="ru-RU" sz="1600" b="1" i="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i="0" kern="1200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әдәбияты</a:t>
                      </a:r>
                      <a:r>
                        <a:rPr lang="ru-RU" sz="1600" b="1" i="0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– 20.02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tt-RU" sz="16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–11 сыйныфлар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433">
                <a:tc>
                  <a:txBody>
                    <a:bodyPr/>
                    <a:lstStyle/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 төркемнәрендә татар теле</a:t>
                      </a:r>
                    </a:p>
                    <a:p>
                      <a:pPr algn="l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– 22.02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–11 сыйныфлар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433">
                <a:tc>
                  <a:txBody>
                    <a:bodyPr/>
                    <a:lstStyle/>
                    <a:p>
                      <a:pPr algn="just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Гарәп, төрек телләре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– 22.02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9–11 сыйныфлар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3888">
                <a:tc>
                  <a:txBody>
                    <a:bodyPr/>
                    <a:lstStyle/>
                    <a:p>
                      <a:pPr algn="just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Татарстан һәм  татар халкы тарихы </a:t>
                      </a:r>
                    </a:p>
                    <a:p>
                      <a:pPr algn="just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 – 05.03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–11 сыйныфлар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508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44624"/>
            <a:ext cx="9180512" cy="7090183"/>
            <a:chOff x="0" y="3175"/>
            <a:chExt cx="9144000" cy="7086901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5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Прямоугольник 9"/>
            <p:cNvSpPr/>
            <p:nvPr/>
          </p:nvSpPr>
          <p:spPr>
            <a:xfrm>
              <a:off x="2699792" y="6444044"/>
              <a:ext cx="6264696" cy="6460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>
                  <a:solidFill>
                    <a:schemeClr val="bg1"/>
                  </a:solidFill>
                </a:rPr>
                <a:t>Татарстан </a:t>
              </a:r>
              <a:r>
                <a:rPr lang="ru-RU" dirty="0" err="1">
                  <a:solidFill>
                    <a:schemeClr val="bg1"/>
                  </a:solidFill>
                </a:rPr>
                <a:t>Республикасы</a:t>
              </a:r>
              <a:r>
                <a:rPr lang="ru-RU" dirty="0">
                  <a:solidFill>
                    <a:schemeClr val="bg1"/>
                  </a:solidFill>
                </a:rPr>
                <a:t>  М</a:t>
              </a:r>
              <a:r>
                <a:rPr lang="tt-RU" dirty="0">
                  <a:solidFill>
                    <a:schemeClr val="bg1"/>
                  </a:solidFill>
                </a:rPr>
                <a:t>әгариф һәм фән министрлыгы</a:t>
              </a:r>
              <a:endParaRPr lang="ru-RU" dirty="0">
                <a:solidFill>
                  <a:schemeClr val="bg1"/>
                </a:solidFill>
              </a:endParaRPr>
            </a:p>
            <a:p>
              <a:pPr algn="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187624" y="332656"/>
            <a:ext cx="7632847" cy="602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Чуваш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мари, мордва </a:t>
            </a:r>
            <a:r>
              <a:rPr lang="ru-RU" sz="2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удмурт </a:t>
            </a:r>
            <a:r>
              <a:rPr lang="ru-RU" sz="2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телләре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республика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олимпиадалары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нәтиҗәләре</a:t>
            </a:r>
            <a:endParaRPr lang="ru-RU" sz="2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483754"/>
              </p:ext>
            </p:extLst>
          </p:nvPr>
        </p:nvGraphicFramePr>
        <p:xfrm>
          <a:off x="467544" y="869202"/>
          <a:ext cx="8352927" cy="500634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300863"/>
                <a:gridCol w="2277056"/>
                <a:gridCol w="2388667"/>
                <a:gridCol w="1386341"/>
              </a:tblGrid>
              <a:tr h="230128">
                <a:tc>
                  <a:txBody>
                    <a:bodyPr/>
                    <a:lstStyle/>
                    <a:p>
                      <a:pPr algn="ctr"/>
                      <a:r>
                        <a:rPr lang="tt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r>
                        <a:rPr lang="tt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Катнашучылар саны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Җиңүчеләр</a:t>
                      </a:r>
                      <a:endParaRPr lang="ru-RU" sz="1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ципаль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берәмлек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4762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Чуваш теле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Миронова Диана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Цыфаркина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Эльза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Абдулкин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Роман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Игнатьева</a:t>
                      </a:r>
                      <a:r>
                        <a:rPr lang="ru-RU" sz="16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Кристина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Шафеева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Алена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Скворцовая Юлия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Норлат</a:t>
                      </a:r>
                    </a:p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Чүпрәле</a:t>
                      </a:r>
                    </a:p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Түбән Кама</a:t>
                      </a:r>
                    </a:p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Алексеевск</a:t>
                      </a:r>
                    </a:p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Түбән Кама</a:t>
                      </a:r>
                    </a:p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Чиремшән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1569">
                <a:tc>
                  <a:txBody>
                    <a:bodyPr/>
                    <a:lstStyle/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Мари теле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Шамукаева  Эльвина</a:t>
                      </a:r>
                    </a:p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Асанова Регина</a:t>
                      </a:r>
                    </a:p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Ильин Николай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өслим</a:t>
                      </a:r>
                    </a:p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Әгерҗе</a:t>
                      </a:r>
                    </a:p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Әгерҗе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716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Мордва </a:t>
                      </a:r>
                      <a:r>
                        <a:rPr lang="tt-RU" sz="16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теле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эрзя</a:t>
                      </a:r>
                      <a:r>
                        <a:rPr lang="tt-RU" sz="16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теле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мокша</a:t>
                      </a:r>
                      <a:r>
                        <a:rPr lang="tt-RU" sz="16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теле</a:t>
                      </a:r>
                      <a:endParaRPr lang="ru-RU" sz="16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– </a:t>
                      </a: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барлыгы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276">
                <a:tc vMerge="1">
                  <a:txBody>
                    <a:bodyPr/>
                    <a:lstStyle/>
                    <a:p>
                      <a:pPr algn="l"/>
                      <a:endParaRPr lang="ru-RU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Осипов Максим 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Бөгелмә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019">
                <a:tc vMerge="1">
                  <a:txBody>
                    <a:bodyPr/>
                    <a:lstStyle/>
                    <a:p>
                      <a:pPr algn="l"/>
                      <a:endParaRPr lang="ru-RU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Казаева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Наталья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Тәтеш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156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Удмурт теле 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Петрова Алина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Михайлова Анастасия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Филиппова Наталья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Балтач</a:t>
                      </a:r>
                    </a:p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Әгерҗе</a:t>
                      </a:r>
                    </a:p>
                    <a:p>
                      <a:pPr algn="l"/>
                      <a:r>
                        <a:rPr lang="tt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Кукмара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135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44624"/>
            <a:ext cx="9180512" cy="7090183"/>
            <a:chOff x="0" y="3175"/>
            <a:chExt cx="9144000" cy="7086901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5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Прямоугольник 9"/>
            <p:cNvSpPr/>
            <p:nvPr/>
          </p:nvSpPr>
          <p:spPr>
            <a:xfrm>
              <a:off x="2699792" y="6444044"/>
              <a:ext cx="6264696" cy="6460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>
                  <a:solidFill>
                    <a:schemeClr val="bg1"/>
                  </a:solidFill>
                </a:rPr>
                <a:t>Татарстан </a:t>
              </a:r>
              <a:r>
                <a:rPr lang="ru-RU" dirty="0" err="1">
                  <a:solidFill>
                    <a:schemeClr val="bg1"/>
                  </a:solidFill>
                </a:rPr>
                <a:t>Республикасы</a:t>
              </a:r>
              <a:r>
                <a:rPr lang="ru-RU" dirty="0">
                  <a:solidFill>
                    <a:schemeClr val="bg1"/>
                  </a:solidFill>
                </a:rPr>
                <a:t>  М</a:t>
              </a:r>
              <a:r>
                <a:rPr lang="tt-RU" dirty="0">
                  <a:solidFill>
                    <a:schemeClr val="bg1"/>
                  </a:solidFill>
                </a:rPr>
                <a:t>әгариф һәм фән министрлыгы</a:t>
              </a:r>
              <a:endParaRPr lang="ru-RU" dirty="0">
                <a:solidFill>
                  <a:schemeClr val="bg1"/>
                </a:solidFill>
              </a:endParaRPr>
            </a:p>
            <a:p>
              <a:pPr algn="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187624" y="332656"/>
            <a:ext cx="7632847" cy="602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Чуваш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мари, мордва </a:t>
            </a:r>
            <a:r>
              <a:rPr lang="ru-RU" sz="2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удмурт </a:t>
            </a:r>
            <a:r>
              <a:rPr lang="ru-RU" sz="2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телләре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төбәкара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олимпиадалар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6926426"/>
              </p:ext>
            </p:extLst>
          </p:nvPr>
        </p:nvGraphicFramePr>
        <p:xfrm>
          <a:off x="755576" y="935545"/>
          <a:ext cx="7776863" cy="5178327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428403"/>
                <a:gridCol w="3253586"/>
                <a:gridCol w="3094874"/>
              </a:tblGrid>
              <a:tr h="69678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r>
                        <a:rPr lang="tt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9884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Чуваш теле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t-RU" sz="20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февраль</a:t>
                      </a:r>
                      <a:endParaRPr lang="ru-RU" sz="20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8439"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t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tt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Мари теле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февраль</a:t>
                      </a:r>
                      <a:endParaRPr lang="ru-RU" sz="20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14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Мордва </a:t>
                      </a:r>
                      <a:r>
                        <a:rPr lang="tt-RU" sz="20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теле</a:t>
                      </a:r>
                      <a:endParaRPr lang="ru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эрзя</a:t>
                      </a:r>
                      <a:r>
                        <a:rPr lang="tt-RU" sz="20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теле</a:t>
                      </a:r>
                      <a:endParaRPr lang="ru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мокша</a:t>
                      </a:r>
                      <a:r>
                        <a:rPr lang="tt-RU" sz="20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теле</a:t>
                      </a:r>
                      <a:endParaRPr lang="ru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10–11 февраль</a:t>
                      </a:r>
                      <a:endParaRPr lang="ru-RU" sz="20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240"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Удмурт теле </a:t>
                      </a:r>
                      <a:endParaRPr lang="ru-RU" sz="20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февраль</a:t>
                      </a:r>
                      <a:endParaRPr lang="ru-RU" sz="20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67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44624"/>
            <a:ext cx="9180512" cy="6858000"/>
            <a:chOff x="0" y="3175"/>
            <a:chExt cx="9144000" cy="6854825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5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Прямоугольник 9"/>
            <p:cNvSpPr/>
            <p:nvPr/>
          </p:nvSpPr>
          <p:spPr>
            <a:xfrm>
              <a:off x="2699792" y="6444044"/>
              <a:ext cx="62646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 smtClean="0">
                  <a:solidFill>
                    <a:schemeClr val="bg1"/>
                  </a:solidFill>
                </a:rPr>
                <a:t>Татарстан </a:t>
              </a:r>
              <a:r>
                <a:rPr lang="ru-RU" dirty="0" err="1" smtClean="0">
                  <a:solidFill>
                    <a:schemeClr val="bg1"/>
                  </a:solidFill>
                </a:rPr>
                <a:t>Республикасы</a:t>
              </a:r>
              <a:r>
                <a:rPr lang="ru-RU" dirty="0" smtClean="0">
                  <a:solidFill>
                    <a:schemeClr val="bg1"/>
                  </a:solidFill>
                </a:rPr>
                <a:t> М</a:t>
              </a:r>
              <a:r>
                <a:rPr lang="tt-RU" dirty="0" smtClean="0">
                  <a:solidFill>
                    <a:schemeClr val="bg1"/>
                  </a:solidFill>
                </a:rPr>
                <a:t>әгариф һәм фән министрлыгы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187624" y="332656"/>
            <a:ext cx="7632847" cy="602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2016 </a:t>
            </a: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елда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үткәреләчәк фәнни-гамәли конферен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ция</a:t>
            </a:r>
            <a:r>
              <a:rPr lang="tt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ләр, </a:t>
            </a:r>
            <a:r>
              <a:rPr lang="tt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укулар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tt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764020"/>
              </p:ext>
            </p:extLst>
          </p:nvPr>
        </p:nvGraphicFramePr>
        <p:xfrm>
          <a:off x="323529" y="1196752"/>
          <a:ext cx="8496942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83"/>
                <a:gridCol w="1440160"/>
                <a:gridCol w="3600399"/>
              </a:tblGrid>
              <a:tr h="6012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Конферен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ция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Үткәрү вакыты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Үткәрү</a:t>
                      </a:r>
                      <a:r>
                        <a:rPr lang="tt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урыны</a:t>
                      </a:r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Күптеллелек  шартларында  тел компетентлылыгының актуал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ь</a:t>
                      </a:r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мәсьәләләре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төбәкара фәнни-гамәли укучылар конференциясе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февраль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Яр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Чаллы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шәһәренең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«76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нчы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гимназия»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автономияле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гомуми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белем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бирү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учреждениесе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Ибраһим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Хәлфин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исеменд</a:t>
                      </a:r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XI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фәнни-эзләнү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укучылар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конференциясе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феврал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Казан ш</a:t>
                      </a:r>
                      <a:r>
                        <a:rPr lang="tt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әһәре Авиатөзелеш районының 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tt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нче гимназия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4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гомуми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белем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 </a:t>
                      </a:r>
                      <a:r>
                        <a:rPr lang="ru-RU" sz="14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учреждениесе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Фатих Әмирхан и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емендәге 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VII </a:t>
                      </a:r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мәктәп укучылары фәнни-гамәли конферен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</a:t>
                      </a:r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иясе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март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Казан шәһәре Яңа Савин районының «170 нче урта гомуми белем мәктәбе» муниципаль бюджет гомуми белем учреждениесе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Галимҗан Ибраһимов</a:t>
                      </a:r>
                      <a:r>
                        <a:rPr lang="tt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исемендәге </a:t>
                      </a:r>
                      <a:r>
                        <a:rPr lang="en-US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 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</a:t>
                      </a:r>
                      <a:r>
                        <a:rPr lang="tt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фәнни-гамәли конферен</a:t>
                      </a:r>
                      <a:r>
                        <a:rPr lang="ru-RU" sz="14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циясе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март 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Казан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шәһәре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Мәскәү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районының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Г.Ибраһимов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исемендәге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17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нче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татар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гимназиясе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гомуми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белем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бюджет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учреждениесе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XIV </a:t>
                      </a:r>
                      <a:r>
                        <a:rPr lang="tt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төбәкара Каюм Насыйри исемендәге я</a:t>
                      </a:r>
                      <a:r>
                        <a:rPr lang="ru-RU" sz="14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шь</a:t>
                      </a:r>
                      <a:r>
                        <a:rPr lang="tt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ләр</a:t>
                      </a:r>
                      <a:r>
                        <a:rPr lang="tt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фәнни-эзләнү укулары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март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Казан ш</a:t>
                      </a:r>
                      <a:r>
                        <a:rPr lang="tt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әһәре Киров районының</a:t>
                      </a:r>
                      <a:r>
                        <a:rPr lang="tt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tt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нче урта гомуми белем мәктәбе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4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 </a:t>
                      </a:r>
                      <a:r>
                        <a:rPr lang="ru-RU" sz="14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гомуми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белем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учреждениесе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272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44624"/>
            <a:ext cx="9180512" cy="6858000"/>
            <a:chOff x="0" y="3175"/>
            <a:chExt cx="9144000" cy="6854825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5"/>
              <a:ext cx="9144000" cy="685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Прямоугольник 9"/>
            <p:cNvSpPr/>
            <p:nvPr/>
          </p:nvSpPr>
          <p:spPr>
            <a:xfrm>
              <a:off x="2699792" y="6444045"/>
              <a:ext cx="62646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dirty="0" smtClean="0">
                  <a:solidFill>
                    <a:schemeClr val="bg1"/>
                  </a:solidFill>
                </a:rPr>
                <a:t>Татарстан </a:t>
              </a:r>
              <a:r>
                <a:rPr lang="ru-RU" dirty="0" err="1" smtClean="0">
                  <a:solidFill>
                    <a:schemeClr val="bg1"/>
                  </a:solidFill>
                </a:rPr>
                <a:t>Республикасы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Мәгариф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һәм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фән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</a:rPr>
                <a:t>министрлыгы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" y="21113"/>
            <a:ext cx="854053" cy="86455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187624" y="332656"/>
            <a:ext cx="7632847" cy="602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453389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2016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елда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үткәреләчәк фәнни-гамәли конферен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ция</a:t>
            </a:r>
            <a:r>
              <a:rPr lang="tt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ләр, укулар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836247"/>
              </p:ext>
            </p:extLst>
          </p:nvPr>
        </p:nvGraphicFramePr>
        <p:xfrm>
          <a:off x="395535" y="1397000"/>
          <a:ext cx="8424936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3"/>
                <a:gridCol w="1440160"/>
                <a:gridCol w="3456383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Конферен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ция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Үткәрү вакыты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Үткәрү</a:t>
                      </a:r>
                      <a:r>
                        <a:rPr lang="tt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урыны</a:t>
                      </a:r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Гаяз Исхакый исемендәге 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III </a:t>
                      </a:r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республикакүләм фәнни-гамәли конференциясе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март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Чистай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</a:t>
                      </a:r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районы  «Яүширмә урта гомуми белем мәктәбе»» муни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ципаль</a:t>
                      </a:r>
                      <a:r>
                        <a:rPr lang="ru-RU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гомум белем бирү учреҗдениесе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hangingPunct="0"/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Туфан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Миңнуллин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исемендәге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укытучыларның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һәм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укучыларның</a:t>
                      </a:r>
                      <a:endParaRPr lang="ru-RU" sz="1400" b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hangingPunct="0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III  республика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конференциясе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Казан шәһәренең «Фатиха Аитова исемендәге татар телендә белем бирүче 12 нче гимназия» гомум белем бирү учреҗдениесе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Укучыларның мәгърифәтче Бубыйлар истәлегенә багышланган III төбәкара укулары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апрель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Әгерҗе муниципаль районының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Бертуган Бубыйлар исемендәге Иж-Бубый   гомуми   урта  белем  бирү мәктәбе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муниципаль бюджет гомуми белем бирү учреждениесе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 республика Габдулла Тукай укулары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Арча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районының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tt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Яңа Кырлай урта гомуми белем мәктәбе», Казан шәһәре Г.Тукай музее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059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3769</TotalTime>
  <Words>1881</Words>
  <Application>Microsoft Office PowerPoint</Application>
  <PresentationFormat>Экран (4:3)</PresentationFormat>
  <Paragraphs>1298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Адиятуллина</dc:creator>
  <cp:lastModifiedBy>Адиятуллина</cp:lastModifiedBy>
  <cp:revision>288</cp:revision>
  <cp:lastPrinted>2016-01-28T16:03:35Z</cp:lastPrinted>
  <dcterms:created xsi:type="dcterms:W3CDTF">2014-03-18T08:19:45Z</dcterms:created>
  <dcterms:modified xsi:type="dcterms:W3CDTF">2016-02-01T07:01:48Z</dcterms:modified>
</cp:coreProperties>
</file>